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54"/>
  </p:notesMasterIdLst>
  <p:sldIdLst>
    <p:sldId id="306" r:id="rId2"/>
    <p:sldId id="307" r:id="rId3"/>
    <p:sldId id="308" r:id="rId4"/>
    <p:sldId id="309" r:id="rId5"/>
    <p:sldId id="256" r:id="rId6"/>
    <p:sldId id="257" r:id="rId7"/>
    <p:sldId id="258" r:id="rId8"/>
    <p:sldId id="296" r:id="rId9"/>
    <p:sldId id="259" r:id="rId10"/>
    <p:sldId id="260" r:id="rId11"/>
    <p:sldId id="261" r:id="rId12"/>
    <p:sldId id="262" r:id="rId13"/>
    <p:sldId id="288" r:id="rId14"/>
    <p:sldId id="290" r:id="rId15"/>
    <p:sldId id="289" r:id="rId16"/>
    <p:sldId id="263" r:id="rId17"/>
    <p:sldId id="291" r:id="rId18"/>
    <p:sldId id="292" r:id="rId19"/>
    <p:sldId id="293" r:id="rId20"/>
    <p:sldId id="297" r:id="rId21"/>
    <p:sldId id="264" r:id="rId22"/>
    <p:sldId id="298" r:id="rId23"/>
    <p:sldId id="265" r:id="rId24"/>
    <p:sldId id="266" r:id="rId25"/>
    <p:sldId id="295" r:id="rId26"/>
    <p:sldId id="299" r:id="rId27"/>
    <p:sldId id="267" r:id="rId28"/>
    <p:sldId id="268" r:id="rId29"/>
    <p:sldId id="269" r:id="rId30"/>
    <p:sldId id="270" r:id="rId31"/>
    <p:sldId id="272" r:id="rId32"/>
    <p:sldId id="283" r:id="rId33"/>
    <p:sldId id="310" r:id="rId34"/>
    <p:sldId id="302" r:id="rId35"/>
    <p:sldId id="273" r:id="rId36"/>
    <p:sldId id="274" r:id="rId37"/>
    <p:sldId id="284" r:id="rId38"/>
    <p:sldId id="275" r:id="rId39"/>
    <p:sldId id="285" r:id="rId40"/>
    <p:sldId id="301" r:id="rId41"/>
    <p:sldId id="276" r:id="rId42"/>
    <p:sldId id="277" r:id="rId43"/>
    <p:sldId id="278" r:id="rId44"/>
    <p:sldId id="279" r:id="rId45"/>
    <p:sldId id="305" r:id="rId46"/>
    <p:sldId id="286" r:id="rId47"/>
    <p:sldId id="304" r:id="rId48"/>
    <p:sldId id="300" r:id="rId49"/>
    <p:sldId id="282" r:id="rId50"/>
    <p:sldId id="287" r:id="rId51"/>
    <p:sldId id="311" r:id="rId52"/>
    <p:sldId id="30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154" d="100"/>
          <a:sy n="154" d="100"/>
        </p:scale>
        <p:origin x="34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6C80B-586B-4813-8C3C-2D841E6F148B}" type="datetimeFigureOut">
              <a:rPr lang="en-US" smtClean="0"/>
              <a:t>10/21/2019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0C6A4-8A2F-4485-A91A-9FAAB542F4F5}" type="slidenum">
              <a:rPr lang="en-US" smtClean="0"/>
              <a:t>‹#›</a:t>
            </a:fld>
            <a:endParaRPr lang="en-US"/>
          </a:p>
        </p:txBody>
      </p:sp>
    </p:spTree>
    <p:extLst>
      <p:ext uri="{BB962C8B-B14F-4D97-AF65-F5344CB8AC3E}">
        <p14:creationId xmlns:p14="http://schemas.microsoft.com/office/powerpoint/2010/main" val="23957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5</a:t>
            </a:fld>
            <a:endParaRPr lang="en-US"/>
          </a:p>
        </p:txBody>
      </p:sp>
    </p:spTree>
    <p:extLst>
      <p:ext uri="{BB962C8B-B14F-4D97-AF65-F5344CB8AC3E}">
        <p14:creationId xmlns:p14="http://schemas.microsoft.com/office/powerpoint/2010/main" val="3861649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14</a:t>
            </a:fld>
            <a:endParaRPr lang="en-US"/>
          </a:p>
        </p:txBody>
      </p:sp>
    </p:spTree>
    <p:extLst>
      <p:ext uri="{BB962C8B-B14F-4D97-AF65-F5344CB8AC3E}">
        <p14:creationId xmlns:p14="http://schemas.microsoft.com/office/powerpoint/2010/main" val="3477647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15</a:t>
            </a:fld>
            <a:endParaRPr lang="en-US"/>
          </a:p>
        </p:txBody>
      </p:sp>
    </p:spTree>
    <p:extLst>
      <p:ext uri="{BB962C8B-B14F-4D97-AF65-F5344CB8AC3E}">
        <p14:creationId xmlns:p14="http://schemas.microsoft.com/office/powerpoint/2010/main" val="219509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16</a:t>
            </a:fld>
            <a:endParaRPr lang="en-US"/>
          </a:p>
        </p:txBody>
      </p:sp>
    </p:spTree>
    <p:extLst>
      <p:ext uri="{BB962C8B-B14F-4D97-AF65-F5344CB8AC3E}">
        <p14:creationId xmlns:p14="http://schemas.microsoft.com/office/powerpoint/2010/main" val="184141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17</a:t>
            </a:fld>
            <a:endParaRPr lang="en-US"/>
          </a:p>
        </p:txBody>
      </p:sp>
    </p:spTree>
    <p:extLst>
      <p:ext uri="{BB962C8B-B14F-4D97-AF65-F5344CB8AC3E}">
        <p14:creationId xmlns:p14="http://schemas.microsoft.com/office/powerpoint/2010/main" val="196200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18</a:t>
            </a:fld>
            <a:endParaRPr lang="en-US"/>
          </a:p>
        </p:txBody>
      </p:sp>
    </p:spTree>
    <p:extLst>
      <p:ext uri="{BB962C8B-B14F-4D97-AF65-F5344CB8AC3E}">
        <p14:creationId xmlns:p14="http://schemas.microsoft.com/office/powerpoint/2010/main" val="190826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19</a:t>
            </a:fld>
            <a:endParaRPr lang="en-US"/>
          </a:p>
        </p:txBody>
      </p:sp>
    </p:spTree>
    <p:extLst>
      <p:ext uri="{BB962C8B-B14F-4D97-AF65-F5344CB8AC3E}">
        <p14:creationId xmlns:p14="http://schemas.microsoft.com/office/powerpoint/2010/main" val="2386732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20</a:t>
            </a:fld>
            <a:endParaRPr lang="en-US"/>
          </a:p>
        </p:txBody>
      </p:sp>
    </p:spTree>
    <p:extLst>
      <p:ext uri="{BB962C8B-B14F-4D97-AF65-F5344CB8AC3E}">
        <p14:creationId xmlns:p14="http://schemas.microsoft.com/office/powerpoint/2010/main" val="122311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21</a:t>
            </a:fld>
            <a:endParaRPr lang="en-US"/>
          </a:p>
        </p:txBody>
      </p:sp>
    </p:spTree>
    <p:extLst>
      <p:ext uri="{BB962C8B-B14F-4D97-AF65-F5344CB8AC3E}">
        <p14:creationId xmlns:p14="http://schemas.microsoft.com/office/powerpoint/2010/main" val="2470094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22</a:t>
            </a:fld>
            <a:endParaRPr lang="en-US"/>
          </a:p>
        </p:txBody>
      </p:sp>
    </p:spTree>
    <p:extLst>
      <p:ext uri="{BB962C8B-B14F-4D97-AF65-F5344CB8AC3E}">
        <p14:creationId xmlns:p14="http://schemas.microsoft.com/office/powerpoint/2010/main" val="360778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23</a:t>
            </a:fld>
            <a:endParaRPr lang="en-US"/>
          </a:p>
        </p:txBody>
      </p:sp>
    </p:spTree>
    <p:extLst>
      <p:ext uri="{BB962C8B-B14F-4D97-AF65-F5344CB8AC3E}">
        <p14:creationId xmlns:p14="http://schemas.microsoft.com/office/powerpoint/2010/main" val="203782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6</a:t>
            </a:fld>
            <a:endParaRPr lang="en-US"/>
          </a:p>
        </p:txBody>
      </p:sp>
    </p:spTree>
    <p:extLst>
      <p:ext uri="{BB962C8B-B14F-4D97-AF65-F5344CB8AC3E}">
        <p14:creationId xmlns:p14="http://schemas.microsoft.com/office/powerpoint/2010/main" val="1992862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24</a:t>
            </a:fld>
            <a:endParaRPr lang="en-US"/>
          </a:p>
        </p:txBody>
      </p:sp>
    </p:spTree>
    <p:extLst>
      <p:ext uri="{BB962C8B-B14F-4D97-AF65-F5344CB8AC3E}">
        <p14:creationId xmlns:p14="http://schemas.microsoft.com/office/powerpoint/2010/main" val="311754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25</a:t>
            </a:fld>
            <a:endParaRPr lang="en-US"/>
          </a:p>
        </p:txBody>
      </p:sp>
    </p:spTree>
    <p:extLst>
      <p:ext uri="{BB962C8B-B14F-4D97-AF65-F5344CB8AC3E}">
        <p14:creationId xmlns:p14="http://schemas.microsoft.com/office/powerpoint/2010/main" val="90807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26</a:t>
            </a:fld>
            <a:endParaRPr lang="en-US"/>
          </a:p>
        </p:txBody>
      </p:sp>
    </p:spTree>
    <p:extLst>
      <p:ext uri="{BB962C8B-B14F-4D97-AF65-F5344CB8AC3E}">
        <p14:creationId xmlns:p14="http://schemas.microsoft.com/office/powerpoint/2010/main" val="369618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27</a:t>
            </a:fld>
            <a:endParaRPr lang="en-US"/>
          </a:p>
        </p:txBody>
      </p:sp>
    </p:spTree>
    <p:extLst>
      <p:ext uri="{BB962C8B-B14F-4D97-AF65-F5344CB8AC3E}">
        <p14:creationId xmlns:p14="http://schemas.microsoft.com/office/powerpoint/2010/main" val="497151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28</a:t>
            </a:fld>
            <a:endParaRPr lang="en-US"/>
          </a:p>
        </p:txBody>
      </p:sp>
    </p:spTree>
    <p:extLst>
      <p:ext uri="{BB962C8B-B14F-4D97-AF65-F5344CB8AC3E}">
        <p14:creationId xmlns:p14="http://schemas.microsoft.com/office/powerpoint/2010/main" val="2354951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29</a:t>
            </a:fld>
            <a:endParaRPr lang="en-US"/>
          </a:p>
        </p:txBody>
      </p:sp>
    </p:spTree>
    <p:extLst>
      <p:ext uri="{BB962C8B-B14F-4D97-AF65-F5344CB8AC3E}">
        <p14:creationId xmlns:p14="http://schemas.microsoft.com/office/powerpoint/2010/main" val="3790374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30</a:t>
            </a:fld>
            <a:endParaRPr lang="en-US"/>
          </a:p>
        </p:txBody>
      </p:sp>
    </p:spTree>
    <p:extLst>
      <p:ext uri="{BB962C8B-B14F-4D97-AF65-F5344CB8AC3E}">
        <p14:creationId xmlns:p14="http://schemas.microsoft.com/office/powerpoint/2010/main" val="1583392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31</a:t>
            </a:fld>
            <a:endParaRPr lang="en-US"/>
          </a:p>
        </p:txBody>
      </p:sp>
    </p:spTree>
    <p:extLst>
      <p:ext uri="{BB962C8B-B14F-4D97-AF65-F5344CB8AC3E}">
        <p14:creationId xmlns:p14="http://schemas.microsoft.com/office/powerpoint/2010/main" val="1935555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32</a:t>
            </a:fld>
            <a:endParaRPr lang="en-US"/>
          </a:p>
        </p:txBody>
      </p:sp>
    </p:spTree>
    <p:extLst>
      <p:ext uri="{BB962C8B-B14F-4D97-AF65-F5344CB8AC3E}">
        <p14:creationId xmlns:p14="http://schemas.microsoft.com/office/powerpoint/2010/main" val="2466899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33</a:t>
            </a:fld>
            <a:endParaRPr lang="en-US"/>
          </a:p>
        </p:txBody>
      </p:sp>
    </p:spTree>
    <p:extLst>
      <p:ext uri="{BB962C8B-B14F-4D97-AF65-F5344CB8AC3E}">
        <p14:creationId xmlns:p14="http://schemas.microsoft.com/office/powerpoint/2010/main" val="30899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7</a:t>
            </a:fld>
            <a:endParaRPr lang="en-US"/>
          </a:p>
        </p:txBody>
      </p:sp>
    </p:spTree>
    <p:extLst>
      <p:ext uri="{BB962C8B-B14F-4D97-AF65-F5344CB8AC3E}">
        <p14:creationId xmlns:p14="http://schemas.microsoft.com/office/powerpoint/2010/main" val="1244917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35</a:t>
            </a:fld>
            <a:endParaRPr lang="en-US"/>
          </a:p>
        </p:txBody>
      </p:sp>
    </p:spTree>
    <p:extLst>
      <p:ext uri="{BB962C8B-B14F-4D97-AF65-F5344CB8AC3E}">
        <p14:creationId xmlns:p14="http://schemas.microsoft.com/office/powerpoint/2010/main" val="267373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36</a:t>
            </a:fld>
            <a:endParaRPr lang="en-US"/>
          </a:p>
        </p:txBody>
      </p:sp>
    </p:spTree>
    <p:extLst>
      <p:ext uri="{BB962C8B-B14F-4D97-AF65-F5344CB8AC3E}">
        <p14:creationId xmlns:p14="http://schemas.microsoft.com/office/powerpoint/2010/main" val="1482911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37</a:t>
            </a:fld>
            <a:endParaRPr lang="en-US"/>
          </a:p>
        </p:txBody>
      </p:sp>
    </p:spTree>
    <p:extLst>
      <p:ext uri="{BB962C8B-B14F-4D97-AF65-F5344CB8AC3E}">
        <p14:creationId xmlns:p14="http://schemas.microsoft.com/office/powerpoint/2010/main" val="3794499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9FC1FB8-400A-4026-88D4-435AEC293FA1}" type="slidenum">
              <a:rPr lang="en-CA" altLang="en-US" smtClean="0"/>
              <a:pPr/>
              <a:t>38</a:t>
            </a:fld>
            <a:endParaRPr lang="en-CA" altLang="en-US" smtClean="0"/>
          </a:p>
        </p:txBody>
      </p:sp>
      <p:sp>
        <p:nvSpPr>
          <p:cNvPr id="28675" name="Rectangle 2"/>
          <p:cNvSpPr>
            <a:spLocks noGrp="1" noRot="1" noChangeAspect="1" noChangeArrowheads="1" noTextEdit="1"/>
          </p:cNvSpPr>
          <p:nvPr>
            <p:ph type="sldImg"/>
            <p:custDataLst>
              <p:tags r:id="rId1"/>
            </p:custDataLst>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a:p>
            <a:pPr eaLnBrk="1" hangingPunct="1">
              <a:spcBef>
                <a:spcPct val="0"/>
              </a:spcBef>
            </a:pPr>
            <a:endParaRPr lang="en-US" altLang="en-US" smtClean="0"/>
          </a:p>
        </p:txBody>
      </p:sp>
    </p:spTree>
    <p:extLst>
      <p:ext uri="{BB962C8B-B14F-4D97-AF65-F5344CB8AC3E}">
        <p14:creationId xmlns:p14="http://schemas.microsoft.com/office/powerpoint/2010/main" val="281423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2EC8F8-96B9-451B-829D-3DF298E5367F}" type="slidenum">
              <a:rPr lang="en-CA" altLang="en-US" smtClean="0"/>
              <a:pPr/>
              <a:t>45</a:t>
            </a:fld>
            <a:endParaRPr lang="en-CA" altLang="en-US" smtClean="0"/>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a:p>
            <a:pPr eaLnBrk="1" hangingPunct="1">
              <a:spcBef>
                <a:spcPct val="0"/>
              </a:spcBef>
            </a:pPr>
            <a:endParaRPr lang="en-US" altLang="en-US" smtClean="0"/>
          </a:p>
        </p:txBody>
      </p:sp>
    </p:spTree>
    <p:extLst>
      <p:ext uri="{BB962C8B-B14F-4D97-AF65-F5344CB8AC3E}">
        <p14:creationId xmlns:p14="http://schemas.microsoft.com/office/powerpoint/2010/main" val="287010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8</a:t>
            </a:fld>
            <a:endParaRPr lang="en-US"/>
          </a:p>
        </p:txBody>
      </p:sp>
    </p:spTree>
    <p:extLst>
      <p:ext uri="{BB962C8B-B14F-4D97-AF65-F5344CB8AC3E}">
        <p14:creationId xmlns:p14="http://schemas.microsoft.com/office/powerpoint/2010/main" val="284201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9</a:t>
            </a:fld>
            <a:endParaRPr lang="en-US"/>
          </a:p>
        </p:txBody>
      </p:sp>
    </p:spTree>
    <p:extLst>
      <p:ext uri="{BB962C8B-B14F-4D97-AF65-F5344CB8AC3E}">
        <p14:creationId xmlns:p14="http://schemas.microsoft.com/office/powerpoint/2010/main" val="3533488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10</a:t>
            </a:fld>
            <a:endParaRPr lang="en-US"/>
          </a:p>
        </p:txBody>
      </p:sp>
    </p:spTree>
    <p:extLst>
      <p:ext uri="{BB962C8B-B14F-4D97-AF65-F5344CB8AC3E}">
        <p14:creationId xmlns:p14="http://schemas.microsoft.com/office/powerpoint/2010/main" val="14558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11</a:t>
            </a:fld>
            <a:endParaRPr lang="en-US"/>
          </a:p>
        </p:txBody>
      </p:sp>
    </p:spTree>
    <p:extLst>
      <p:ext uri="{BB962C8B-B14F-4D97-AF65-F5344CB8AC3E}">
        <p14:creationId xmlns:p14="http://schemas.microsoft.com/office/powerpoint/2010/main" val="48129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12</a:t>
            </a:fld>
            <a:endParaRPr lang="en-US"/>
          </a:p>
        </p:txBody>
      </p:sp>
    </p:spTree>
    <p:extLst>
      <p:ext uri="{BB962C8B-B14F-4D97-AF65-F5344CB8AC3E}">
        <p14:creationId xmlns:p14="http://schemas.microsoft.com/office/powerpoint/2010/main" val="405368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3300C6A4-8A2F-4485-A91A-9FAAB542F4F5}" type="slidenum">
              <a:rPr lang="en-US" smtClean="0"/>
              <a:t>13</a:t>
            </a:fld>
            <a:endParaRPr lang="en-US"/>
          </a:p>
        </p:txBody>
      </p:sp>
    </p:spTree>
    <p:extLst>
      <p:ext uri="{BB962C8B-B14F-4D97-AF65-F5344CB8AC3E}">
        <p14:creationId xmlns:p14="http://schemas.microsoft.com/office/powerpoint/2010/main" val="1525788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245600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4130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1767190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51753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92662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99789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4163786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02275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6952644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35693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05907610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05BA81-8F63-4ED0-A4B7-007A2F6307B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68739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05BA81-8F63-4ED0-A4B7-007A2F6307BD}"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9921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05BA81-8F63-4ED0-A4B7-007A2F6307BD}"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65452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605BA81-8F63-4ED0-A4B7-007A2F6307BD}"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00095885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4389946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58506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05BA81-8F63-4ED0-A4B7-007A2F6307BD}" type="datetimeFigureOut">
              <a:rPr lang="en-US" smtClean="0"/>
              <a:t>10/21/2019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B60A63-ABCD-4C79-AC13-DBEBBF540D06}" type="slidenum">
              <a:rPr lang="en-US" smtClean="0"/>
              <a:t>‹#›</a:t>
            </a:fld>
            <a:endParaRPr lang="en-US"/>
          </a:p>
        </p:txBody>
      </p:sp>
    </p:spTree>
    <p:extLst>
      <p:ext uri="{BB962C8B-B14F-4D97-AF65-F5344CB8AC3E}">
        <p14:creationId xmlns:p14="http://schemas.microsoft.com/office/powerpoint/2010/main" val="381499174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en.wikipedia.org/wiki/Tree_of_Life,_Bahrain" TargetMode="External"/><Relationship Id="rId4" Type="http://schemas.openxmlformats.org/officeDocument/2006/relationships/hyperlink" Target="https://commons.wikimedia.org/w/index.php?curid=2440709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3%81rbol_del_Tul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www.flickr.com/photos/expedicaoinfinitahighway/7074862877" TargetMode="Externa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Major_Oak"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flickeringlamps.com/2015/05/29/the-major-oak-capturing-the-imagination-for-centuries/" TargetMode="Externa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mentalfloss.com/article/63667/15-worlds-most-famous-tre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cs.usfca.edu/~galles/visualization/BST.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en.wikipedia.org/wiki/Lone_Cypres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6600" dirty="0" smtClean="0"/>
              <a:t>trees</a:t>
            </a:r>
            <a:endParaRPr lang="en-US" sz="16600" dirty="0"/>
          </a:p>
        </p:txBody>
      </p:sp>
    </p:spTree>
    <p:extLst>
      <p:ext uri="{BB962C8B-B14F-4D97-AF65-F5344CB8AC3E}">
        <p14:creationId xmlns:p14="http://schemas.microsoft.com/office/powerpoint/2010/main" val="34238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680602" y="2065867"/>
            <a:ext cx="7386249" cy="2108467"/>
          </a:xfrm>
        </p:spPr>
        <p:txBody>
          <a:bodyPr>
            <a:normAutofit/>
          </a:bodyPr>
          <a:lstStyle/>
          <a:p>
            <a:r>
              <a:rPr lang="en-US" sz="3600" b="1" dirty="0" smtClean="0">
                <a:solidFill>
                  <a:srgbClr val="FFFF00"/>
                </a:solidFill>
              </a:rPr>
              <a:t>Leaf nodes</a:t>
            </a:r>
            <a:r>
              <a:rPr lang="en-US" sz="2800" dirty="0" smtClean="0"/>
              <a:t>:  nodes that have </a:t>
            </a:r>
            <a:r>
              <a:rPr lang="en-US" sz="2800" b="1" dirty="0" smtClean="0">
                <a:solidFill>
                  <a:srgbClr val="FF0000"/>
                </a:solidFill>
              </a:rPr>
              <a:t>no children</a:t>
            </a:r>
          </a:p>
          <a:p>
            <a:endParaRPr lang="en-US" sz="2800" dirty="0" smtClean="0"/>
          </a:p>
          <a:p>
            <a:r>
              <a:rPr lang="en-US" sz="2800" dirty="0" smtClean="0"/>
              <a:t>The nodes containing 7 and 43 are leaf nodes</a:t>
            </a:r>
            <a:endParaRPr lang="en-US" sz="2800" dirty="0"/>
          </a:p>
        </p:txBody>
      </p:sp>
      <p:grpSp>
        <p:nvGrpSpPr>
          <p:cNvPr id="5" name="Group 4"/>
          <p:cNvGrpSpPr>
            <a:grpSpLocks/>
          </p:cNvGrpSpPr>
          <p:nvPr/>
        </p:nvGrpSpPr>
        <p:grpSpPr bwMode="auto">
          <a:xfrm>
            <a:off x="6383762" y="2346137"/>
            <a:ext cx="5345437" cy="3931026"/>
            <a:chOff x="2592" y="1536"/>
            <a:chExt cx="2960" cy="1961"/>
          </a:xfrm>
        </p:grpSpPr>
        <p:sp>
          <p:nvSpPr>
            <p:cNvPr id="6" name="Rectangle 5"/>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744" y="201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608"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040"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120"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784" y="2880"/>
              <a:ext cx="576" cy="240"/>
            </a:xfrm>
            <a:prstGeom prst="rect">
              <a:avLst/>
            </a:prstGeom>
            <a:solidFill>
              <a:srgbClr val="FFFF00"/>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solidFill>
                  <a:schemeClr val="bg1"/>
                </a:solidFill>
              </a:endParaRPr>
            </a:p>
          </p:txBody>
        </p:sp>
        <p:sp>
          <p:nvSpPr>
            <p:cNvPr id="17" name="Rectangle 16"/>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368" y="2880"/>
              <a:ext cx="576" cy="240"/>
            </a:xfrm>
            <a:prstGeom prst="rect">
              <a:avLst/>
            </a:prstGeom>
            <a:solidFill>
              <a:srgbClr val="FFFF00"/>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00" y="2916"/>
              <a:ext cx="96" cy="204"/>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656" y="2880"/>
              <a:ext cx="144" cy="240"/>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29"/>
            <p:cNvSpPr txBox="1">
              <a:spLocks noChangeArrowheads="1"/>
            </p:cNvSpPr>
            <p:nvPr/>
          </p:nvSpPr>
          <p:spPr bwMode="auto">
            <a:xfrm>
              <a:off x="2832" y="2880"/>
              <a:ext cx="18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solidFill>
                    <a:schemeClr val="bg1"/>
                  </a:solidFill>
                  <a:latin typeface="Courier New" panose="02070309020205020404" pitchFamily="49" charset="0"/>
                </a:rPr>
                <a:t>7</a:t>
              </a:r>
            </a:p>
          </p:txBody>
        </p:sp>
        <p:sp>
          <p:nvSpPr>
            <p:cNvPr id="32" name="Text Box 30"/>
            <p:cNvSpPr txBox="1">
              <a:spLocks noChangeArrowheads="1"/>
            </p:cNvSpPr>
            <p:nvPr/>
          </p:nvSpPr>
          <p:spPr bwMode="auto">
            <a:xfrm>
              <a:off x="3120"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3" name="Text Box 31"/>
            <p:cNvSpPr txBox="1">
              <a:spLocks noChangeArrowheads="1"/>
            </p:cNvSpPr>
            <p:nvPr/>
          </p:nvSpPr>
          <p:spPr bwMode="auto">
            <a:xfrm>
              <a:off x="3744" y="201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31</a:t>
              </a:r>
            </a:p>
          </p:txBody>
        </p:sp>
        <p:sp>
          <p:nvSpPr>
            <p:cNvPr id="34" name="Text Box 32"/>
            <p:cNvSpPr txBox="1">
              <a:spLocks noChangeArrowheads="1"/>
            </p:cNvSpPr>
            <p:nvPr/>
          </p:nvSpPr>
          <p:spPr bwMode="auto">
            <a:xfrm>
              <a:off x="4368" y="2880"/>
              <a:ext cx="288" cy="2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solidFill>
                    <a:schemeClr val="bg1"/>
                  </a:solidFill>
                  <a:latin typeface="Courier New" panose="02070309020205020404" pitchFamily="49" charset="0"/>
                </a:rPr>
                <a:t>43</a:t>
              </a:r>
            </a:p>
          </p:txBody>
        </p:sp>
        <p:sp>
          <p:nvSpPr>
            <p:cNvPr id="35"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6"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8"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2"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3"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8" name="TextBox 47"/>
          <p:cNvSpPr txBox="1"/>
          <p:nvPr/>
        </p:nvSpPr>
        <p:spPr>
          <a:xfrm>
            <a:off x="8550831" y="2079645"/>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285138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540787" y="2003849"/>
            <a:ext cx="6783769" cy="2621642"/>
          </a:xfrm>
        </p:spPr>
        <p:txBody>
          <a:bodyPr>
            <a:normAutofit/>
          </a:bodyPr>
          <a:lstStyle/>
          <a:p>
            <a:r>
              <a:rPr lang="en-US" sz="3200" b="1" dirty="0" smtClean="0">
                <a:solidFill>
                  <a:srgbClr val="FFFF00"/>
                </a:solidFill>
              </a:rPr>
              <a:t>Child</a:t>
            </a:r>
            <a:r>
              <a:rPr lang="en-US" sz="2400" b="1" dirty="0" smtClean="0">
                <a:solidFill>
                  <a:srgbClr val="FFFF00"/>
                </a:solidFill>
              </a:rPr>
              <a:t> </a:t>
            </a:r>
            <a:r>
              <a:rPr lang="en-US" sz="2800" dirty="0" smtClean="0"/>
              <a:t>nodes</a:t>
            </a:r>
            <a:r>
              <a:rPr lang="en-US" sz="2800" dirty="0" smtClean="0">
                <a:solidFill>
                  <a:schemeClr val="tx1"/>
                </a:solidFill>
              </a:rPr>
              <a:t>,</a:t>
            </a:r>
            <a:r>
              <a:rPr lang="en-US" sz="2800" b="1" dirty="0" smtClean="0">
                <a:solidFill>
                  <a:srgbClr val="0070C0"/>
                </a:solidFill>
              </a:rPr>
              <a:t> </a:t>
            </a:r>
            <a:r>
              <a:rPr lang="en-US" sz="3200" b="1" dirty="0" smtClean="0">
                <a:solidFill>
                  <a:srgbClr val="FFFF00"/>
                </a:solidFill>
              </a:rPr>
              <a:t>children</a:t>
            </a:r>
            <a:r>
              <a:rPr lang="en-US" sz="2800" dirty="0"/>
              <a:t> </a:t>
            </a:r>
            <a:r>
              <a:rPr lang="en-US" sz="2800" dirty="0" smtClean="0"/>
              <a:t>are nodes below a </a:t>
            </a:r>
            <a:r>
              <a:rPr lang="en-US" sz="2800" dirty="0" smtClean="0">
                <a:solidFill>
                  <a:srgbClr val="FF0066"/>
                </a:solidFill>
              </a:rPr>
              <a:t>given</a:t>
            </a:r>
            <a:r>
              <a:rPr lang="en-US" sz="2800" dirty="0" smtClean="0"/>
              <a:t> node</a:t>
            </a:r>
          </a:p>
          <a:p>
            <a:endParaRPr lang="en-US" sz="2800" dirty="0"/>
          </a:p>
          <a:p>
            <a:r>
              <a:rPr lang="en-US" sz="2800" dirty="0" smtClean="0"/>
              <a:t>Nodes </a:t>
            </a:r>
            <a:r>
              <a:rPr lang="en-US" sz="2800" b="1" dirty="0" smtClean="0"/>
              <a:t>19</a:t>
            </a:r>
            <a:r>
              <a:rPr lang="en-US" sz="2800" dirty="0" smtClean="0"/>
              <a:t> and </a:t>
            </a:r>
            <a:r>
              <a:rPr lang="en-US" sz="2800" b="1" dirty="0" smtClean="0"/>
              <a:t>59</a:t>
            </a:r>
            <a:r>
              <a:rPr lang="en-US" sz="2800" dirty="0" smtClean="0"/>
              <a:t> are CHILDREN of node 31.</a:t>
            </a:r>
            <a:endParaRPr lang="en-US" sz="2800" b="1" dirty="0"/>
          </a:p>
        </p:txBody>
      </p:sp>
      <p:grpSp>
        <p:nvGrpSpPr>
          <p:cNvPr id="5" name="Group 4"/>
          <p:cNvGrpSpPr>
            <a:grpSpLocks/>
          </p:cNvGrpSpPr>
          <p:nvPr/>
        </p:nvGrpSpPr>
        <p:grpSpPr bwMode="auto">
          <a:xfrm>
            <a:off x="6565506" y="2743200"/>
            <a:ext cx="5506830" cy="3913987"/>
            <a:chOff x="2592" y="1536"/>
            <a:chExt cx="2960" cy="1961"/>
          </a:xfrm>
        </p:grpSpPr>
        <p:sp>
          <p:nvSpPr>
            <p:cNvPr id="6" name="Rectangle 5"/>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744" y="2016"/>
              <a:ext cx="576" cy="240"/>
            </a:xfrm>
            <a:prstGeom prst="rect">
              <a:avLst/>
            </a:prstGeom>
            <a:noFill/>
            <a:ln w="5715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176" y="2048"/>
              <a:ext cx="101" cy="2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032" y="2016"/>
              <a:ext cx="144" cy="2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608" y="2448"/>
              <a:ext cx="576" cy="240"/>
            </a:xfrm>
            <a:prstGeom prst="rect">
              <a:avLst/>
            </a:prstGeom>
            <a:solidFill>
              <a:srgbClr val="FFFF00"/>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040" y="2484"/>
              <a:ext cx="96" cy="2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120" y="2448"/>
              <a:ext cx="576" cy="240"/>
            </a:xfrm>
            <a:prstGeom prst="rect">
              <a:avLst/>
            </a:prstGeom>
            <a:solidFill>
              <a:srgbClr val="FFFF00"/>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552" y="2484"/>
              <a:ext cx="96" cy="2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784"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2" name="Text Box 30"/>
            <p:cNvSpPr txBox="1">
              <a:spLocks noChangeArrowheads="1"/>
            </p:cNvSpPr>
            <p:nvPr/>
          </p:nvSpPr>
          <p:spPr bwMode="auto">
            <a:xfrm>
              <a:off x="3120" y="2448"/>
              <a:ext cx="26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solidFill>
                    <a:schemeClr val="bg1"/>
                  </a:solidFill>
                  <a:latin typeface="Courier New" panose="02070309020205020404" pitchFamily="49" charset="0"/>
                </a:rPr>
                <a:t>19</a:t>
              </a:r>
            </a:p>
          </p:txBody>
        </p:sp>
        <p:sp>
          <p:nvSpPr>
            <p:cNvPr id="33" name="Text Box 31"/>
            <p:cNvSpPr txBox="1">
              <a:spLocks noChangeArrowheads="1"/>
            </p:cNvSpPr>
            <p:nvPr/>
          </p:nvSpPr>
          <p:spPr bwMode="auto">
            <a:xfrm>
              <a:off x="3744" y="201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4"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5" name="Text Box 33"/>
            <p:cNvSpPr txBox="1">
              <a:spLocks noChangeArrowheads="1"/>
            </p:cNvSpPr>
            <p:nvPr/>
          </p:nvSpPr>
          <p:spPr bwMode="auto">
            <a:xfrm>
              <a:off x="4608" y="2448"/>
              <a:ext cx="26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solidFill>
                    <a:schemeClr val="bg1"/>
                  </a:solidFill>
                  <a:latin typeface="Courier New" panose="02070309020205020404" pitchFamily="49" charset="0"/>
                </a:rPr>
                <a:t>59</a:t>
              </a:r>
            </a:p>
          </p:txBody>
        </p:sp>
        <p:sp>
          <p:nvSpPr>
            <p:cNvPr id="36"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8"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2"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3"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4" name="TextBox 43"/>
          <p:cNvSpPr txBox="1"/>
          <p:nvPr/>
        </p:nvSpPr>
        <p:spPr>
          <a:xfrm>
            <a:off x="8820548" y="2440688"/>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216647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a:t>
            </a:r>
            <a:r>
              <a:rPr lang="en-US" sz="4400" dirty="0"/>
              <a:t>Terminology</a:t>
            </a:r>
          </a:p>
        </p:txBody>
      </p:sp>
      <p:sp>
        <p:nvSpPr>
          <p:cNvPr id="3" name="Content Placeholder 2"/>
          <p:cNvSpPr>
            <a:spLocks noGrp="1"/>
          </p:cNvSpPr>
          <p:nvPr>
            <p:ph idx="1"/>
          </p:nvPr>
        </p:nvSpPr>
        <p:spPr>
          <a:xfrm>
            <a:off x="585960" y="2359222"/>
            <a:ext cx="7089693" cy="2045088"/>
          </a:xfrm>
        </p:spPr>
        <p:txBody>
          <a:bodyPr>
            <a:normAutofit/>
          </a:bodyPr>
          <a:lstStyle/>
          <a:p>
            <a:pPr>
              <a:lnSpc>
                <a:spcPct val="90000"/>
              </a:lnSpc>
            </a:pPr>
            <a:r>
              <a:rPr lang="en-US" altLang="en-US" sz="2800" b="1" dirty="0">
                <a:solidFill>
                  <a:srgbClr val="FF0066"/>
                </a:solidFill>
              </a:rPr>
              <a:t>Parent </a:t>
            </a:r>
            <a:r>
              <a:rPr lang="en-US" altLang="en-US" sz="2800" b="1" dirty="0" smtClean="0">
                <a:solidFill>
                  <a:srgbClr val="FF0066"/>
                </a:solidFill>
              </a:rPr>
              <a:t>node</a:t>
            </a:r>
            <a:r>
              <a:rPr lang="en-US" altLang="en-US" sz="2800" dirty="0" smtClean="0"/>
              <a:t>: </a:t>
            </a:r>
            <a:r>
              <a:rPr lang="en-US" altLang="en-US" sz="2800" dirty="0"/>
              <a:t>node above a given </a:t>
            </a:r>
            <a:r>
              <a:rPr lang="en-US" altLang="en-US" sz="2800" dirty="0" smtClean="0"/>
              <a:t>node</a:t>
            </a:r>
          </a:p>
          <a:p>
            <a:pPr marL="0" indent="0">
              <a:lnSpc>
                <a:spcPct val="90000"/>
              </a:lnSpc>
              <a:buNone/>
            </a:pPr>
            <a:endParaRPr lang="en-US" altLang="en-US" sz="2800" dirty="0" smtClean="0"/>
          </a:p>
          <a:p>
            <a:pPr>
              <a:lnSpc>
                <a:spcPct val="90000"/>
              </a:lnSpc>
            </a:pPr>
            <a:r>
              <a:rPr lang="en-US" altLang="en-US" sz="2800" dirty="0" smtClean="0"/>
              <a:t>31 is the </a:t>
            </a:r>
            <a:r>
              <a:rPr lang="en-US" altLang="en-US" sz="2800" b="1" dirty="0" smtClean="0">
                <a:solidFill>
                  <a:srgbClr val="FF0066"/>
                </a:solidFill>
              </a:rPr>
              <a:t>PARENT</a:t>
            </a:r>
            <a:r>
              <a:rPr lang="en-US" altLang="en-US" sz="2800" dirty="0" smtClean="0"/>
              <a:t> node of nodes 19 &amp; 59.</a:t>
            </a:r>
            <a:endParaRPr lang="en-US" altLang="en-US" sz="2800" dirty="0"/>
          </a:p>
        </p:txBody>
      </p:sp>
      <p:grpSp>
        <p:nvGrpSpPr>
          <p:cNvPr id="4" name="Group 3"/>
          <p:cNvGrpSpPr>
            <a:grpSpLocks/>
          </p:cNvGrpSpPr>
          <p:nvPr/>
        </p:nvGrpSpPr>
        <p:grpSpPr bwMode="auto">
          <a:xfrm>
            <a:off x="6440557" y="2527379"/>
            <a:ext cx="5641797" cy="4156337"/>
            <a:chOff x="2592" y="1536"/>
            <a:chExt cx="2960" cy="1961"/>
          </a:xfrm>
        </p:grpSpPr>
        <p:sp>
          <p:nvSpPr>
            <p:cNvPr id="5" name="Rectangle 4"/>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744" y="2016"/>
              <a:ext cx="576" cy="240"/>
            </a:xfrm>
            <a:prstGeom prst="rect">
              <a:avLst/>
            </a:prstGeom>
            <a:solidFill>
              <a:srgbClr val="FF0066"/>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4176" y="2016"/>
              <a:ext cx="1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608" y="2448"/>
              <a:ext cx="576" cy="24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5040" y="2477"/>
              <a:ext cx="96" cy="2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3120" y="2448"/>
              <a:ext cx="576" cy="24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552" y="2477"/>
              <a:ext cx="96" cy="2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784"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 name="Text Box 30"/>
            <p:cNvSpPr txBox="1">
              <a:spLocks noChangeArrowheads="1"/>
            </p:cNvSpPr>
            <p:nvPr/>
          </p:nvSpPr>
          <p:spPr bwMode="auto">
            <a:xfrm>
              <a:off x="3120"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2" name="Text Box 31"/>
            <p:cNvSpPr txBox="1">
              <a:spLocks noChangeArrowheads="1"/>
            </p:cNvSpPr>
            <p:nvPr/>
          </p:nvSpPr>
          <p:spPr bwMode="auto">
            <a:xfrm>
              <a:off x="3744" y="2016"/>
              <a:ext cx="3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800" b="1" dirty="0">
                  <a:latin typeface="Courier New" panose="02070309020205020404" pitchFamily="49" charset="0"/>
                </a:rPr>
                <a:t>31</a:t>
              </a:r>
            </a:p>
          </p:txBody>
        </p:sp>
        <p:sp>
          <p:nvSpPr>
            <p:cNvPr id="33"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5"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8"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2"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3" name="TextBox 42"/>
          <p:cNvSpPr txBox="1"/>
          <p:nvPr/>
        </p:nvSpPr>
        <p:spPr>
          <a:xfrm>
            <a:off x="8775798" y="2234168"/>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956244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a:t>
            </a:r>
            <a:r>
              <a:rPr lang="en-US" sz="4400" dirty="0"/>
              <a:t>Terminology</a:t>
            </a:r>
          </a:p>
        </p:txBody>
      </p:sp>
      <p:sp>
        <p:nvSpPr>
          <p:cNvPr id="3" name="Content Placeholder 2"/>
          <p:cNvSpPr>
            <a:spLocks noGrp="1"/>
          </p:cNvSpPr>
          <p:nvPr>
            <p:ph idx="1"/>
          </p:nvPr>
        </p:nvSpPr>
        <p:spPr>
          <a:xfrm>
            <a:off x="819863" y="2281069"/>
            <a:ext cx="6810046" cy="1254230"/>
          </a:xfrm>
        </p:spPr>
        <p:txBody>
          <a:bodyPr>
            <a:noAutofit/>
          </a:bodyPr>
          <a:lstStyle/>
          <a:p>
            <a:pPr>
              <a:lnSpc>
                <a:spcPct val="90000"/>
              </a:lnSpc>
            </a:pPr>
            <a:r>
              <a:rPr lang="en-US" altLang="en-US" sz="3200" b="1" dirty="0" smtClean="0">
                <a:solidFill>
                  <a:srgbClr val="FF0066"/>
                </a:solidFill>
              </a:rPr>
              <a:t>ancestors</a:t>
            </a:r>
            <a:r>
              <a:rPr lang="en-US" altLang="en-US" sz="2800" dirty="0" smtClean="0"/>
              <a:t>: all nodes </a:t>
            </a:r>
            <a:r>
              <a:rPr lang="en-US" altLang="en-US" sz="2800" dirty="0"/>
              <a:t>above a given </a:t>
            </a:r>
            <a:r>
              <a:rPr lang="en-US" altLang="en-US" sz="2800" dirty="0" smtClean="0"/>
              <a:t>node</a:t>
            </a:r>
          </a:p>
          <a:p>
            <a:pPr marL="0" indent="0">
              <a:lnSpc>
                <a:spcPct val="90000"/>
              </a:lnSpc>
              <a:buNone/>
            </a:pPr>
            <a:endParaRPr lang="en-US" altLang="en-US" sz="2800" dirty="0" smtClean="0"/>
          </a:p>
          <a:p>
            <a:pPr>
              <a:lnSpc>
                <a:spcPct val="90000"/>
              </a:lnSpc>
            </a:pPr>
            <a:r>
              <a:rPr lang="en-US" altLang="en-US" sz="2800" b="1" dirty="0" smtClean="0"/>
              <a:t>31</a:t>
            </a:r>
            <a:r>
              <a:rPr lang="en-US" altLang="en-US" sz="2800" dirty="0" smtClean="0"/>
              <a:t> &amp; </a:t>
            </a:r>
            <a:r>
              <a:rPr lang="en-US" altLang="en-US" sz="2800" b="1" dirty="0" smtClean="0"/>
              <a:t>19</a:t>
            </a:r>
            <a:r>
              <a:rPr lang="en-US" altLang="en-US" sz="2800" dirty="0" smtClean="0"/>
              <a:t> are </a:t>
            </a:r>
            <a:r>
              <a:rPr lang="en-US" altLang="en-US" sz="2800" dirty="0" smtClean="0">
                <a:solidFill>
                  <a:srgbClr val="FF0066"/>
                </a:solidFill>
              </a:rPr>
              <a:t>ANCESTORS</a:t>
            </a:r>
            <a:r>
              <a:rPr lang="en-US" altLang="en-US" sz="2800" dirty="0" smtClean="0"/>
              <a:t> of </a:t>
            </a:r>
            <a:r>
              <a:rPr lang="en-US" altLang="en-US" sz="2800" dirty="0" smtClean="0">
                <a:solidFill>
                  <a:srgbClr val="FFFF00"/>
                </a:solidFill>
              </a:rPr>
              <a:t>node 7</a:t>
            </a:r>
            <a:endParaRPr lang="en-US" altLang="en-US" sz="2800" dirty="0">
              <a:solidFill>
                <a:srgbClr val="FFFF00"/>
              </a:solidFill>
            </a:endParaRPr>
          </a:p>
        </p:txBody>
      </p:sp>
      <p:grpSp>
        <p:nvGrpSpPr>
          <p:cNvPr id="4" name="Group 3"/>
          <p:cNvGrpSpPr>
            <a:grpSpLocks/>
          </p:cNvGrpSpPr>
          <p:nvPr/>
        </p:nvGrpSpPr>
        <p:grpSpPr bwMode="auto">
          <a:xfrm>
            <a:off x="6440557" y="2527379"/>
            <a:ext cx="5641797" cy="4156337"/>
            <a:chOff x="2592" y="1536"/>
            <a:chExt cx="2960" cy="1961"/>
          </a:xfrm>
        </p:grpSpPr>
        <p:sp>
          <p:nvSpPr>
            <p:cNvPr id="5" name="Rectangle 4"/>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744" y="2016"/>
              <a:ext cx="576" cy="240"/>
            </a:xfrm>
            <a:prstGeom prst="rect">
              <a:avLst/>
            </a:prstGeom>
            <a:solidFill>
              <a:srgbClr val="FF0066"/>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608" y="2448"/>
              <a:ext cx="576"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5040" y="2477"/>
              <a:ext cx="96" cy="2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3120" y="2448"/>
              <a:ext cx="576" cy="240"/>
            </a:xfrm>
            <a:prstGeom prst="rect">
              <a:avLst/>
            </a:prstGeom>
            <a:solidFill>
              <a:srgbClr val="FF0066"/>
            </a:solidFill>
            <a:ln w="12700">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784" y="2880"/>
              <a:ext cx="576" cy="240"/>
            </a:xfrm>
            <a:prstGeom prst="rect">
              <a:avLst/>
            </a:prstGeom>
            <a:noFill/>
            <a:ln w="571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3216" y="2916"/>
              <a:ext cx="116" cy="2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 name="Text Box 30"/>
            <p:cNvSpPr txBox="1">
              <a:spLocks noChangeArrowheads="1"/>
            </p:cNvSpPr>
            <p:nvPr/>
          </p:nvSpPr>
          <p:spPr bwMode="auto">
            <a:xfrm>
              <a:off x="3120" y="2448"/>
              <a:ext cx="2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19</a:t>
              </a:r>
            </a:p>
          </p:txBody>
        </p:sp>
        <p:sp>
          <p:nvSpPr>
            <p:cNvPr id="32" name="Text Box 31"/>
            <p:cNvSpPr txBox="1">
              <a:spLocks noChangeArrowheads="1"/>
            </p:cNvSpPr>
            <p:nvPr/>
          </p:nvSpPr>
          <p:spPr bwMode="auto">
            <a:xfrm>
              <a:off x="3744" y="2016"/>
              <a:ext cx="2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31</a:t>
              </a:r>
            </a:p>
          </p:txBody>
        </p:sp>
        <p:sp>
          <p:nvSpPr>
            <p:cNvPr id="33"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5"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8"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2"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3" name="TextBox 42"/>
          <p:cNvSpPr txBox="1"/>
          <p:nvPr/>
        </p:nvSpPr>
        <p:spPr>
          <a:xfrm>
            <a:off x="8742829" y="2200707"/>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2357988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808289" y="2209845"/>
            <a:ext cx="6807090" cy="1098501"/>
          </a:xfrm>
        </p:spPr>
        <p:txBody>
          <a:bodyPr>
            <a:normAutofit/>
          </a:bodyPr>
          <a:lstStyle/>
          <a:p>
            <a:pPr marL="0" indent="0">
              <a:buNone/>
            </a:pPr>
            <a:r>
              <a:rPr lang="en-US" sz="2800" dirty="0" smtClean="0"/>
              <a:t>The </a:t>
            </a:r>
            <a:r>
              <a:rPr lang="en-US" sz="2800" b="1" dirty="0" smtClean="0">
                <a:solidFill>
                  <a:srgbClr val="FF0066"/>
                </a:solidFill>
              </a:rPr>
              <a:t>edge</a:t>
            </a:r>
            <a:r>
              <a:rPr lang="en-US" sz="2800" dirty="0" smtClean="0"/>
              <a:t> is the link from a </a:t>
            </a:r>
            <a:r>
              <a:rPr lang="en-US" sz="2800" b="1" dirty="0" smtClean="0"/>
              <a:t>node</a:t>
            </a:r>
            <a:r>
              <a:rPr lang="en-US" sz="2800" dirty="0" smtClean="0"/>
              <a:t> to a </a:t>
            </a:r>
            <a:r>
              <a:rPr lang="en-US" sz="2800" b="1" dirty="0" smtClean="0"/>
              <a:t>child</a:t>
            </a:r>
            <a:endParaRPr lang="en-US" sz="2800" dirty="0" smtClean="0"/>
          </a:p>
        </p:txBody>
      </p:sp>
      <p:grpSp>
        <p:nvGrpSpPr>
          <p:cNvPr id="5" name="Group 4"/>
          <p:cNvGrpSpPr>
            <a:grpSpLocks/>
          </p:cNvGrpSpPr>
          <p:nvPr/>
        </p:nvGrpSpPr>
        <p:grpSpPr bwMode="auto">
          <a:xfrm>
            <a:off x="6383762" y="2346137"/>
            <a:ext cx="5345437" cy="3931026"/>
            <a:chOff x="2592" y="1536"/>
            <a:chExt cx="2960" cy="1961"/>
          </a:xfrm>
        </p:grpSpPr>
        <p:sp>
          <p:nvSpPr>
            <p:cNvPr id="6" name="Rectangle 5"/>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744" y="201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608"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040"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120"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784" y="2880"/>
              <a:ext cx="576" cy="240"/>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216" y="2916"/>
              <a:ext cx="96" cy="2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368" y="2880"/>
              <a:ext cx="576" cy="240"/>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00" y="2880"/>
              <a:ext cx="144" cy="240"/>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656" y="2880"/>
              <a:ext cx="144" cy="240"/>
            </a:xfrm>
            <a:prstGeom prst="rect">
              <a:avLst/>
            </a:prstGeom>
            <a:no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4032" y="1680"/>
              <a:ext cx="0" cy="336"/>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408" y="2160"/>
              <a:ext cx="672" cy="288"/>
            </a:xfrm>
            <a:prstGeom prst="line">
              <a:avLst/>
            </a:prstGeom>
            <a:noFill/>
            <a:ln w="57150">
              <a:solidFill>
                <a:srgbClr val="FF0066"/>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4224" y="2160"/>
              <a:ext cx="672" cy="288"/>
            </a:xfrm>
            <a:prstGeom prst="line">
              <a:avLst/>
            </a:prstGeom>
            <a:noFill/>
            <a:ln w="57150">
              <a:solidFill>
                <a:srgbClr val="FF0066"/>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3072" y="2592"/>
              <a:ext cx="432" cy="288"/>
            </a:xfrm>
            <a:prstGeom prst="line">
              <a:avLst/>
            </a:prstGeom>
            <a:noFill/>
            <a:ln w="57150">
              <a:solidFill>
                <a:srgbClr val="FF0066"/>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656" y="2592"/>
              <a:ext cx="336" cy="288"/>
            </a:xfrm>
            <a:prstGeom prst="line">
              <a:avLst/>
            </a:prstGeom>
            <a:noFill/>
            <a:ln w="57150">
              <a:solidFill>
                <a:srgbClr val="FF0066"/>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2" name="Text Box 30"/>
            <p:cNvSpPr txBox="1">
              <a:spLocks noChangeArrowheads="1"/>
            </p:cNvSpPr>
            <p:nvPr/>
          </p:nvSpPr>
          <p:spPr bwMode="auto">
            <a:xfrm>
              <a:off x="3120" y="2448"/>
              <a:ext cx="308"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3" name="Text Box 31"/>
            <p:cNvSpPr txBox="1">
              <a:spLocks noChangeArrowheads="1"/>
            </p:cNvSpPr>
            <p:nvPr/>
          </p:nvSpPr>
          <p:spPr bwMode="auto">
            <a:xfrm>
              <a:off x="3744" y="201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31</a:t>
              </a:r>
            </a:p>
          </p:txBody>
        </p:sp>
        <p:sp>
          <p:nvSpPr>
            <p:cNvPr id="34" name="Text Box 32"/>
            <p:cNvSpPr txBox="1">
              <a:spLocks noChangeArrowheads="1"/>
            </p:cNvSpPr>
            <p:nvPr/>
          </p:nvSpPr>
          <p:spPr bwMode="auto">
            <a:xfrm>
              <a:off x="4368" y="2880"/>
              <a:ext cx="288" cy="2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43</a:t>
              </a:r>
            </a:p>
          </p:txBody>
        </p:sp>
        <p:sp>
          <p:nvSpPr>
            <p:cNvPr id="35"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6"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8"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2"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3"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4" name="TextBox 43"/>
          <p:cNvSpPr txBox="1"/>
          <p:nvPr/>
        </p:nvSpPr>
        <p:spPr>
          <a:xfrm>
            <a:off x="8580395" y="2025532"/>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32228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380791" y="2096524"/>
            <a:ext cx="8515816" cy="2395096"/>
          </a:xfrm>
        </p:spPr>
        <p:txBody>
          <a:bodyPr>
            <a:normAutofit/>
          </a:bodyPr>
          <a:lstStyle/>
          <a:p>
            <a:r>
              <a:rPr lang="en-US" sz="3200" b="1" dirty="0">
                <a:solidFill>
                  <a:srgbClr val="FF0066"/>
                </a:solidFill>
              </a:rPr>
              <a:t>I</a:t>
            </a:r>
            <a:r>
              <a:rPr lang="en-US" sz="3200" b="1" dirty="0" smtClean="0">
                <a:solidFill>
                  <a:srgbClr val="FF0066"/>
                </a:solidFill>
              </a:rPr>
              <a:t>nternal nodes</a:t>
            </a:r>
            <a:r>
              <a:rPr lang="en-US" sz="3200" dirty="0">
                <a:solidFill>
                  <a:srgbClr val="FF0066"/>
                </a:solidFill>
              </a:rPr>
              <a:t> </a:t>
            </a:r>
            <a:r>
              <a:rPr lang="en-US" sz="2800" dirty="0" smtClean="0"/>
              <a:t>are nodes that have at least one child</a:t>
            </a:r>
          </a:p>
          <a:p>
            <a:endParaRPr lang="en-US" sz="2800" dirty="0"/>
          </a:p>
          <a:p>
            <a:r>
              <a:rPr lang="en-US" sz="2800" dirty="0" smtClean="0"/>
              <a:t>Nodes </a:t>
            </a:r>
            <a:r>
              <a:rPr lang="en-US" sz="2800" b="1" dirty="0" smtClean="0"/>
              <a:t>31</a:t>
            </a:r>
            <a:r>
              <a:rPr lang="en-US" sz="2800" dirty="0" smtClean="0"/>
              <a:t>,</a:t>
            </a:r>
            <a:r>
              <a:rPr lang="en-US" sz="2800" b="1" dirty="0" smtClean="0"/>
              <a:t> 19</a:t>
            </a:r>
            <a:r>
              <a:rPr lang="en-US" sz="2800" dirty="0" smtClean="0"/>
              <a:t>,</a:t>
            </a:r>
            <a:r>
              <a:rPr lang="en-US" sz="2800" b="1" dirty="0" smtClean="0"/>
              <a:t> </a:t>
            </a:r>
            <a:r>
              <a:rPr lang="en-US" sz="2800" dirty="0" smtClean="0"/>
              <a:t>and</a:t>
            </a:r>
            <a:r>
              <a:rPr lang="en-US" sz="2800" b="1" dirty="0" smtClean="0"/>
              <a:t> 59</a:t>
            </a:r>
            <a:r>
              <a:rPr lang="en-US" sz="2800" dirty="0" smtClean="0"/>
              <a:t> are </a:t>
            </a:r>
            <a:r>
              <a:rPr lang="en-US" sz="2800" dirty="0" smtClean="0">
                <a:solidFill>
                  <a:srgbClr val="FF0066"/>
                </a:solidFill>
              </a:rPr>
              <a:t>INTERNAL NODES</a:t>
            </a:r>
            <a:r>
              <a:rPr lang="en-US" sz="2800" dirty="0" smtClean="0"/>
              <a:t>.</a:t>
            </a:r>
            <a:endParaRPr lang="en-US" sz="2800" dirty="0"/>
          </a:p>
        </p:txBody>
      </p:sp>
      <p:grpSp>
        <p:nvGrpSpPr>
          <p:cNvPr id="5" name="Group 4"/>
          <p:cNvGrpSpPr>
            <a:grpSpLocks/>
          </p:cNvGrpSpPr>
          <p:nvPr/>
        </p:nvGrpSpPr>
        <p:grpSpPr bwMode="auto">
          <a:xfrm>
            <a:off x="6855160" y="2599494"/>
            <a:ext cx="5506830" cy="3913987"/>
            <a:chOff x="2592" y="1536"/>
            <a:chExt cx="2960" cy="1961"/>
          </a:xfrm>
        </p:grpSpPr>
        <p:sp>
          <p:nvSpPr>
            <p:cNvPr id="6" name="Rectangle 5"/>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744" y="2016"/>
              <a:ext cx="576" cy="240"/>
            </a:xfrm>
            <a:prstGeom prst="rect">
              <a:avLst/>
            </a:prstGeom>
            <a:solidFill>
              <a:srgbClr val="FF0066"/>
            </a:solidFill>
            <a:ln w="12700">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608" y="2448"/>
              <a:ext cx="576" cy="240"/>
            </a:xfrm>
            <a:prstGeom prst="rect">
              <a:avLst/>
            </a:prstGeom>
            <a:solidFill>
              <a:srgbClr val="FF0066"/>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040"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120" y="2448"/>
              <a:ext cx="576" cy="240"/>
            </a:xfrm>
            <a:prstGeom prst="rect">
              <a:avLst/>
            </a:prstGeom>
            <a:solidFill>
              <a:srgbClr val="FF0066"/>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784"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2" name="Text Box 30"/>
            <p:cNvSpPr txBox="1">
              <a:spLocks noChangeArrowheads="1"/>
            </p:cNvSpPr>
            <p:nvPr/>
          </p:nvSpPr>
          <p:spPr bwMode="auto">
            <a:xfrm>
              <a:off x="3120" y="2448"/>
              <a:ext cx="26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19</a:t>
              </a:r>
            </a:p>
          </p:txBody>
        </p:sp>
        <p:sp>
          <p:nvSpPr>
            <p:cNvPr id="33" name="Text Box 31"/>
            <p:cNvSpPr txBox="1">
              <a:spLocks noChangeArrowheads="1"/>
            </p:cNvSpPr>
            <p:nvPr/>
          </p:nvSpPr>
          <p:spPr bwMode="auto">
            <a:xfrm>
              <a:off x="3744" y="2016"/>
              <a:ext cx="26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31</a:t>
              </a:r>
            </a:p>
          </p:txBody>
        </p:sp>
        <p:sp>
          <p:nvSpPr>
            <p:cNvPr id="34"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5" name="Text Box 33"/>
            <p:cNvSpPr txBox="1">
              <a:spLocks noChangeArrowheads="1"/>
            </p:cNvSpPr>
            <p:nvPr/>
          </p:nvSpPr>
          <p:spPr bwMode="auto">
            <a:xfrm>
              <a:off x="4608" y="2448"/>
              <a:ext cx="26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59</a:t>
              </a:r>
            </a:p>
          </p:txBody>
        </p:sp>
        <p:sp>
          <p:nvSpPr>
            <p:cNvPr id="36"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8"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2"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3"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4" name="TextBox 43"/>
          <p:cNvSpPr txBox="1"/>
          <p:nvPr/>
        </p:nvSpPr>
        <p:spPr>
          <a:xfrm>
            <a:off x="9155284" y="2294279"/>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207340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400309" y="2188952"/>
            <a:ext cx="6761032" cy="2581534"/>
          </a:xfrm>
        </p:spPr>
        <p:txBody>
          <a:bodyPr>
            <a:normAutofit/>
          </a:bodyPr>
          <a:lstStyle/>
          <a:p>
            <a:r>
              <a:rPr lang="en-US" altLang="en-US" sz="2800" b="1" dirty="0" smtClean="0">
                <a:solidFill>
                  <a:srgbClr val="FF0066"/>
                </a:solidFill>
              </a:rPr>
              <a:t>Subtree</a:t>
            </a:r>
            <a:r>
              <a:rPr lang="en-US" altLang="en-US" sz="2800" dirty="0"/>
              <a:t> </a:t>
            </a:r>
            <a:r>
              <a:rPr lang="en-US" altLang="en-US" sz="2800" dirty="0" smtClean="0"/>
              <a:t>is the portion of a tree from a node down to the leaves</a:t>
            </a:r>
          </a:p>
          <a:p>
            <a:endParaRPr lang="en-US" altLang="en-US" sz="2800" dirty="0"/>
          </a:p>
          <a:p>
            <a:r>
              <a:rPr lang="en-US" altLang="en-US" sz="2800" dirty="0" smtClean="0"/>
              <a:t>The </a:t>
            </a:r>
            <a:r>
              <a:rPr lang="en-US" altLang="en-US" sz="2800" dirty="0"/>
              <a:t>nodes containing </a:t>
            </a:r>
            <a:r>
              <a:rPr lang="en-US" altLang="en-US" sz="2800" b="1" dirty="0">
                <a:latin typeface="Courier New" panose="02070309020205020404" pitchFamily="49" charset="0"/>
              </a:rPr>
              <a:t>19</a:t>
            </a:r>
            <a:r>
              <a:rPr lang="en-US" altLang="en-US" sz="2800" dirty="0"/>
              <a:t> and </a:t>
            </a:r>
            <a:r>
              <a:rPr lang="en-US" altLang="en-US" sz="2800" b="1" dirty="0">
                <a:latin typeface="Courier New" panose="02070309020205020404" pitchFamily="49" charset="0"/>
              </a:rPr>
              <a:t>7</a:t>
            </a:r>
            <a:r>
              <a:rPr lang="en-US" altLang="en-US" sz="2800" dirty="0"/>
              <a:t> are the </a:t>
            </a:r>
            <a:r>
              <a:rPr lang="en-US" altLang="en-US" sz="2800" dirty="0" smtClean="0"/>
              <a:t/>
            </a:r>
            <a:br>
              <a:rPr lang="en-US" altLang="en-US" sz="2800" dirty="0" smtClean="0"/>
            </a:br>
            <a:r>
              <a:rPr lang="en-US" altLang="en-US" sz="2800" b="1" dirty="0" smtClean="0">
                <a:solidFill>
                  <a:srgbClr val="FF0066"/>
                </a:solidFill>
              </a:rPr>
              <a:t>left</a:t>
            </a:r>
            <a:r>
              <a:rPr lang="en-US" altLang="en-US" sz="2800" b="1" dirty="0" smtClean="0">
                <a:solidFill>
                  <a:schemeClr val="accent2"/>
                </a:solidFill>
              </a:rPr>
              <a:t> </a:t>
            </a:r>
            <a:r>
              <a:rPr lang="en-US" altLang="en-US" sz="2800" b="1" dirty="0">
                <a:solidFill>
                  <a:srgbClr val="FF0066"/>
                </a:solidFill>
              </a:rPr>
              <a:t>subtree</a:t>
            </a:r>
            <a:r>
              <a:rPr lang="en-US" altLang="en-US" sz="2800" b="1" dirty="0">
                <a:solidFill>
                  <a:schemeClr val="accent2"/>
                </a:solidFill>
              </a:rPr>
              <a:t> </a:t>
            </a:r>
            <a:r>
              <a:rPr lang="en-US" altLang="en-US" sz="2800" dirty="0"/>
              <a:t>of the node containing </a:t>
            </a:r>
            <a:r>
              <a:rPr lang="en-US" altLang="en-US" sz="2800" b="1" dirty="0" smtClean="0">
                <a:latin typeface="Courier New" panose="02070309020205020404" pitchFamily="49" charset="0"/>
              </a:rPr>
              <a:t>31</a:t>
            </a:r>
            <a:endParaRPr lang="en-US" altLang="en-US" sz="2800" b="1" dirty="0">
              <a:latin typeface="Courier New" panose="02070309020205020404" pitchFamily="49" charset="0"/>
            </a:endParaRPr>
          </a:p>
        </p:txBody>
      </p:sp>
      <p:grpSp>
        <p:nvGrpSpPr>
          <p:cNvPr id="4" name="Group 42"/>
          <p:cNvGrpSpPr>
            <a:grpSpLocks/>
          </p:cNvGrpSpPr>
          <p:nvPr/>
        </p:nvGrpSpPr>
        <p:grpSpPr bwMode="auto">
          <a:xfrm>
            <a:off x="6264492" y="2447867"/>
            <a:ext cx="5821648" cy="4278894"/>
            <a:chOff x="2592" y="1536"/>
            <a:chExt cx="2960" cy="1961"/>
          </a:xfrm>
        </p:grpSpPr>
        <p:sp>
          <p:nvSpPr>
            <p:cNvPr id="5" name="Rectangle 4"/>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744" y="201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608"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5040"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3120" y="2448"/>
              <a:ext cx="576" cy="240"/>
            </a:xfrm>
            <a:prstGeom prst="rect">
              <a:avLst/>
            </a:prstGeom>
            <a:solidFill>
              <a:srgbClr val="FF0066"/>
            </a:solidFill>
            <a:ln w="9525">
              <a:solidFill>
                <a:schemeClr val="tx1"/>
              </a:solidFill>
              <a:miter lim="800000"/>
              <a:headEnd/>
              <a:tailEnd/>
            </a:ln>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784" y="2880"/>
              <a:ext cx="576" cy="240"/>
            </a:xfrm>
            <a:prstGeom prst="rect">
              <a:avLst/>
            </a:prstGeom>
            <a:solidFill>
              <a:srgbClr val="FF0066"/>
            </a:solidFill>
            <a:ln w="9525">
              <a:solidFill>
                <a:schemeClr val="tx1"/>
              </a:solidFill>
              <a:miter lim="800000"/>
              <a:headEnd/>
              <a:tailEnd/>
            </a:ln>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5088" y="288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832" y="2880"/>
              <a:ext cx="17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7</a:t>
              </a:r>
            </a:p>
          </p:txBody>
        </p:sp>
        <p:sp>
          <p:nvSpPr>
            <p:cNvPr id="31" name="Text Box 30"/>
            <p:cNvSpPr txBox="1">
              <a:spLocks noChangeArrowheads="1"/>
            </p:cNvSpPr>
            <p:nvPr/>
          </p:nvSpPr>
          <p:spPr bwMode="auto">
            <a:xfrm>
              <a:off x="3120" y="2448"/>
              <a:ext cx="25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latin typeface="Courier New" panose="02070309020205020404" pitchFamily="49" charset="0"/>
                </a:rPr>
                <a:t>19</a:t>
              </a:r>
            </a:p>
          </p:txBody>
        </p:sp>
        <p:sp>
          <p:nvSpPr>
            <p:cNvPr id="32" name="Text Box 31"/>
            <p:cNvSpPr txBox="1">
              <a:spLocks noChangeArrowheads="1"/>
            </p:cNvSpPr>
            <p:nvPr/>
          </p:nvSpPr>
          <p:spPr bwMode="auto">
            <a:xfrm>
              <a:off x="3744" y="2016"/>
              <a:ext cx="3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a:latin typeface="Courier New" panose="02070309020205020404" pitchFamily="49" charset="0"/>
                </a:rPr>
                <a:t>31</a:t>
              </a:r>
            </a:p>
          </p:txBody>
        </p:sp>
        <p:sp>
          <p:nvSpPr>
            <p:cNvPr id="33"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59</a:t>
              </a:r>
            </a:p>
          </p:txBody>
        </p:sp>
        <p:sp>
          <p:nvSpPr>
            <p:cNvPr id="35"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5"/>
            <p:cNvSpPr txBox="1">
              <a:spLocks noChangeArrowheads="1"/>
            </p:cNvSpPr>
            <p:nvPr/>
          </p:nvSpPr>
          <p:spPr bwMode="auto">
            <a:xfrm>
              <a:off x="331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Text Box 38"/>
            <p:cNvSpPr txBox="1">
              <a:spLocks noChangeArrowheads="1"/>
            </p:cNvSpPr>
            <p:nvPr/>
          </p:nvSpPr>
          <p:spPr bwMode="auto">
            <a:xfrm>
              <a:off x="412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39"/>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3" name="TextBox 42"/>
          <p:cNvSpPr txBox="1"/>
          <p:nvPr/>
        </p:nvSpPr>
        <p:spPr>
          <a:xfrm>
            <a:off x="8657176" y="2143995"/>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25174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506610" y="2283238"/>
            <a:ext cx="7077661" cy="1278674"/>
          </a:xfrm>
        </p:spPr>
        <p:txBody>
          <a:bodyPr>
            <a:normAutofit/>
          </a:bodyPr>
          <a:lstStyle/>
          <a:p>
            <a:pPr marL="0" indent="0">
              <a:buNone/>
            </a:pPr>
            <a:r>
              <a:rPr lang="en-US" sz="2800" dirty="0" smtClean="0"/>
              <a:t>The </a:t>
            </a:r>
            <a:r>
              <a:rPr lang="en-US" sz="3200" b="1" dirty="0" smtClean="0">
                <a:solidFill>
                  <a:srgbClr val="FF0066"/>
                </a:solidFill>
              </a:rPr>
              <a:t>depth</a:t>
            </a:r>
            <a:r>
              <a:rPr lang="en-US" sz="2800" dirty="0" smtClean="0"/>
              <a:t> of the binary tree </a:t>
            </a:r>
            <a:r>
              <a:rPr lang="en-US" sz="2800" dirty="0"/>
              <a:t>is the number of </a:t>
            </a:r>
            <a:r>
              <a:rPr lang="en-US" sz="2800" b="1" dirty="0">
                <a:solidFill>
                  <a:srgbClr val="FFFF00"/>
                </a:solidFill>
              </a:rPr>
              <a:t>edges</a:t>
            </a:r>
            <a:r>
              <a:rPr lang="en-US" sz="2800" dirty="0"/>
              <a:t> on the path from the root to the node</a:t>
            </a:r>
          </a:p>
        </p:txBody>
      </p:sp>
      <p:grpSp>
        <p:nvGrpSpPr>
          <p:cNvPr id="4" name="Group 3"/>
          <p:cNvGrpSpPr>
            <a:grpSpLocks/>
          </p:cNvGrpSpPr>
          <p:nvPr/>
        </p:nvGrpSpPr>
        <p:grpSpPr bwMode="auto">
          <a:xfrm>
            <a:off x="6457595" y="2756847"/>
            <a:ext cx="5344491" cy="3830318"/>
            <a:chOff x="2352" y="1920"/>
            <a:chExt cx="2960" cy="1961"/>
          </a:xfrm>
        </p:grpSpPr>
        <p:sp>
          <p:nvSpPr>
            <p:cNvPr id="5" name="Rectangle 4"/>
            <p:cNvSpPr>
              <a:spLocks noChangeArrowheads="1"/>
            </p:cNvSpPr>
            <p:nvPr/>
          </p:nvSpPr>
          <p:spPr bwMode="auto">
            <a:xfrm>
              <a:off x="3648" y="1920"/>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504"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93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379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368"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80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65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28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3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1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544"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97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2832"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128"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560"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41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3792" y="2064"/>
              <a:ext cx="0" cy="336"/>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21"/>
            <p:cNvSpPr>
              <a:spLocks noChangeShapeType="1"/>
            </p:cNvSpPr>
            <p:nvPr/>
          </p:nvSpPr>
          <p:spPr bwMode="auto">
            <a:xfrm flipH="1">
              <a:off x="3168" y="2544"/>
              <a:ext cx="672" cy="288"/>
            </a:xfrm>
            <a:prstGeom prst="line">
              <a:avLst/>
            </a:prstGeom>
            <a:noFill/>
            <a:ln w="57150">
              <a:solidFill>
                <a:srgbClr val="FFFF00"/>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2"/>
            <p:cNvSpPr>
              <a:spLocks noChangeShapeType="1"/>
            </p:cNvSpPr>
            <p:nvPr/>
          </p:nvSpPr>
          <p:spPr bwMode="auto">
            <a:xfrm>
              <a:off x="3984" y="25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3"/>
            <p:cNvSpPr>
              <a:spLocks noChangeShapeType="1"/>
            </p:cNvSpPr>
            <p:nvPr/>
          </p:nvSpPr>
          <p:spPr bwMode="auto">
            <a:xfrm flipH="1">
              <a:off x="2832" y="2976"/>
              <a:ext cx="432" cy="288"/>
            </a:xfrm>
            <a:prstGeom prst="line">
              <a:avLst/>
            </a:prstGeom>
            <a:noFill/>
            <a:ln w="57150">
              <a:solidFill>
                <a:srgbClr val="FFFF00"/>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4"/>
            <p:cNvSpPr>
              <a:spLocks noChangeShapeType="1"/>
            </p:cNvSpPr>
            <p:nvPr/>
          </p:nvSpPr>
          <p:spPr bwMode="auto">
            <a:xfrm>
              <a:off x="3360"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5"/>
            <p:cNvSpPr>
              <a:spLocks noChangeShapeType="1"/>
            </p:cNvSpPr>
            <p:nvPr/>
          </p:nvSpPr>
          <p:spPr bwMode="auto">
            <a:xfrm flipH="1">
              <a:off x="4416" y="2976"/>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6"/>
            <p:cNvSpPr>
              <a:spLocks noChangeShapeType="1"/>
            </p:cNvSpPr>
            <p:nvPr/>
          </p:nvSpPr>
          <p:spPr bwMode="auto">
            <a:xfrm>
              <a:off x="4848"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Text Box 27"/>
            <p:cNvSpPr txBox="1">
              <a:spLocks noChangeArrowheads="1"/>
            </p:cNvSpPr>
            <p:nvPr/>
          </p:nvSpPr>
          <p:spPr bwMode="auto">
            <a:xfrm>
              <a:off x="3350" y="330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35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30"/>
            <p:cNvSpPr txBox="1">
              <a:spLocks noChangeArrowheads="1"/>
            </p:cNvSpPr>
            <p:nvPr/>
          </p:nvSpPr>
          <p:spPr bwMode="auto">
            <a:xfrm>
              <a:off x="307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2" name="Line 31"/>
            <p:cNvSpPr>
              <a:spLocks noChangeShapeType="1"/>
            </p:cNvSpPr>
            <p:nvPr/>
          </p:nvSpPr>
          <p:spPr bwMode="auto">
            <a:xfrm flipH="1">
              <a:off x="2592"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 name="Line 32"/>
            <p:cNvSpPr>
              <a:spLocks noChangeShapeType="1"/>
            </p:cNvSpPr>
            <p:nvPr/>
          </p:nvSpPr>
          <p:spPr bwMode="auto">
            <a:xfrm>
              <a:off x="3072"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 name="Text Box 33"/>
            <p:cNvSpPr txBox="1">
              <a:spLocks noChangeArrowheads="1"/>
            </p:cNvSpPr>
            <p:nvPr/>
          </p:nvSpPr>
          <p:spPr bwMode="auto">
            <a:xfrm>
              <a:off x="393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5" name="Text Box 34"/>
            <p:cNvSpPr txBox="1">
              <a:spLocks noChangeArrowheads="1"/>
            </p:cNvSpPr>
            <p:nvPr/>
          </p:nvSpPr>
          <p:spPr bwMode="auto">
            <a:xfrm>
              <a:off x="465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Line 35"/>
            <p:cNvSpPr>
              <a:spLocks noChangeShapeType="1"/>
            </p:cNvSpPr>
            <p:nvPr/>
          </p:nvSpPr>
          <p:spPr bwMode="auto">
            <a:xfrm flipH="1">
              <a:off x="4176"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Line 36"/>
            <p:cNvSpPr>
              <a:spLocks noChangeShapeType="1"/>
            </p:cNvSpPr>
            <p:nvPr/>
          </p:nvSpPr>
          <p:spPr bwMode="auto">
            <a:xfrm>
              <a:off x="4656"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38" name="TextBox 37"/>
          <p:cNvSpPr txBox="1"/>
          <p:nvPr/>
        </p:nvSpPr>
        <p:spPr>
          <a:xfrm>
            <a:off x="8624281" y="2453359"/>
            <a:ext cx="1067747" cy="369332"/>
          </a:xfrm>
          <a:prstGeom prst="rect">
            <a:avLst/>
          </a:prstGeom>
          <a:noFill/>
        </p:spPr>
        <p:txBody>
          <a:bodyPr wrap="square" rtlCol="0">
            <a:spAutoFit/>
          </a:bodyPr>
          <a:lstStyle/>
          <a:p>
            <a:r>
              <a:rPr lang="en-US" dirty="0" smtClean="0"/>
              <a:t>ROOT</a:t>
            </a:r>
            <a:endParaRPr lang="en-US" dirty="0"/>
          </a:p>
        </p:txBody>
      </p:sp>
      <p:sp>
        <p:nvSpPr>
          <p:cNvPr id="39" name="TextBox 38"/>
          <p:cNvSpPr txBox="1"/>
          <p:nvPr/>
        </p:nvSpPr>
        <p:spPr>
          <a:xfrm>
            <a:off x="5634253" y="3755115"/>
            <a:ext cx="1646681" cy="369332"/>
          </a:xfrm>
          <a:prstGeom prst="rect">
            <a:avLst/>
          </a:prstGeom>
          <a:noFill/>
        </p:spPr>
        <p:txBody>
          <a:bodyPr wrap="square" rtlCol="0">
            <a:spAutoFit/>
          </a:bodyPr>
          <a:lstStyle/>
          <a:p>
            <a:r>
              <a:rPr lang="en-US" b="1" dirty="0" smtClean="0">
                <a:solidFill>
                  <a:srgbClr val="FF0066"/>
                </a:solidFill>
              </a:rPr>
              <a:t>DEPTH = 0</a:t>
            </a:r>
            <a:endParaRPr lang="en-US" b="1" dirty="0">
              <a:solidFill>
                <a:srgbClr val="FF0066"/>
              </a:solidFill>
            </a:endParaRPr>
          </a:p>
        </p:txBody>
      </p:sp>
      <p:sp>
        <p:nvSpPr>
          <p:cNvPr id="40" name="TextBox 39"/>
          <p:cNvSpPr txBox="1"/>
          <p:nvPr/>
        </p:nvSpPr>
        <p:spPr>
          <a:xfrm>
            <a:off x="5634254" y="4637656"/>
            <a:ext cx="1646681" cy="369332"/>
          </a:xfrm>
          <a:prstGeom prst="rect">
            <a:avLst/>
          </a:prstGeom>
          <a:noFill/>
        </p:spPr>
        <p:txBody>
          <a:bodyPr wrap="square" rtlCol="0">
            <a:spAutoFit/>
          </a:bodyPr>
          <a:lstStyle/>
          <a:p>
            <a:r>
              <a:rPr lang="en-US" b="1" dirty="0" smtClean="0">
                <a:solidFill>
                  <a:srgbClr val="FF0066"/>
                </a:solidFill>
              </a:rPr>
              <a:t>DEPTH = 1</a:t>
            </a:r>
            <a:endParaRPr lang="en-US" b="1" dirty="0">
              <a:solidFill>
                <a:srgbClr val="FF0066"/>
              </a:solidFill>
            </a:endParaRPr>
          </a:p>
        </p:txBody>
      </p:sp>
      <p:sp>
        <p:nvSpPr>
          <p:cNvPr id="41" name="TextBox 40"/>
          <p:cNvSpPr txBox="1"/>
          <p:nvPr/>
        </p:nvSpPr>
        <p:spPr>
          <a:xfrm>
            <a:off x="5634254" y="5452328"/>
            <a:ext cx="1646681" cy="369332"/>
          </a:xfrm>
          <a:prstGeom prst="rect">
            <a:avLst/>
          </a:prstGeom>
          <a:noFill/>
        </p:spPr>
        <p:txBody>
          <a:bodyPr wrap="square" rtlCol="0">
            <a:spAutoFit/>
          </a:bodyPr>
          <a:lstStyle/>
          <a:p>
            <a:r>
              <a:rPr lang="en-US" b="1" dirty="0" smtClean="0">
                <a:solidFill>
                  <a:srgbClr val="FF0066"/>
                </a:solidFill>
              </a:rPr>
              <a:t>DEPTH = 2</a:t>
            </a:r>
            <a:endParaRPr lang="en-US" b="1" dirty="0">
              <a:solidFill>
                <a:srgbClr val="FF0066"/>
              </a:solidFill>
            </a:endParaRPr>
          </a:p>
        </p:txBody>
      </p:sp>
    </p:spTree>
    <p:extLst>
      <p:ext uri="{BB962C8B-B14F-4D97-AF65-F5344CB8AC3E}">
        <p14:creationId xmlns:p14="http://schemas.microsoft.com/office/powerpoint/2010/main" val="2703744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204021" y="1927980"/>
            <a:ext cx="3894699" cy="3416300"/>
          </a:xfrm>
        </p:spPr>
        <p:txBody>
          <a:bodyPr>
            <a:normAutofit/>
          </a:bodyPr>
          <a:lstStyle/>
          <a:p>
            <a:pPr marL="0" indent="0">
              <a:buNone/>
            </a:pPr>
            <a:r>
              <a:rPr lang="en-US" sz="3200" dirty="0" smtClean="0"/>
              <a:t>All </a:t>
            </a:r>
            <a:r>
              <a:rPr lang="en-US" sz="3200" dirty="0" smtClean="0">
                <a:solidFill>
                  <a:schemeClr val="tx1"/>
                </a:solidFill>
              </a:rPr>
              <a:t>nodes</a:t>
            </a:r>
            <a:r>
              <a:rPr lang="en-US" sz="3200" dirty="0" smtClean="0"/>
              <a:t> with the same </a:t>
            </a:r>
            <a:r>
              <a:rPr lang="en-US" sz="3200" b="1" dirty="0" smtClean="0">
                <a:solidFill>
                  <a:srgbClr val="FF0066"/>
                </a:solidFill>
              </a:rPr>
              <a:t>depth</a:t>
            </a:r>
            <a:r>
              <a:rPr lang="en-US" sz="3200" dirty="0" smtClean="0"/>
              <a:t> form a tree </a:t>
            </a:r>
            <a:r>
              <a:rPr lang="en-US" sz="3200" b="1" dirty="0" smtClean="0">
                <a:solidFill>
                  <a:srgbClr val="FFFF00"/>
                </a:solidFill>
              </a:rPr>
              <a:t>LEVEL</a:t>
            </a:r>
            <a:r>
              <a:rPr lang="en-US" sz="3200" dirty="0" smtClean="0">
                <a:solidFill>
                  <a:schemeClr val="tx1"/>
                </a:solidFill>
              </a:rPr>
              <a:t>.</a:t>
            </a:r>
            <a:endParaRPr lang="en-US" sz="3200" dirty="0">
              <a:solidFill>
                <a:schemeClr val="tx1"/>
              </a:solidFill>
            </a:endParaRPr>
          </a:p>
        </p:txBody>
      </p:sp>
      <p:grpSp>
        <p:nvGrpSpPr>
          <p:cNvPr id="4" name="Group 3"/>
          <p:cNvGrpSpPr>
            <a:grpSpLocks/>
          </p:cNvGrpSpPr>
          <p:nvPr/>
        </p:nvGrpSpPr>
        <p:grpSpPr bwMode="auto">
          <a:xfrm>
            <a:off x="5350092" y="2790924"/>
            <a:ext cx="5344491" cy="3830318"/>
            <a:chOff x="2352" y="1920"/>
            <a:chExt cx="2960" cy="1961"/>
          </a:xfrm>
        </p:grpSpPr>
        <p:sp>
          <p:nvSpPr>
            <p:cNvPr id="5" name="Rectangle 4"/>
            <p:cNvSpPr>
              <a:spLocks noChangeArrowheads="1"/>
            </p:cNvSpPr>
            <p:nvPr/>
          </p:nvSpPr>
          <p:spPr bwMode="auto">
            <a:xfrm>
              <a:off x="3648" y="1920"/>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504"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93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379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368"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80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65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28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3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1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544"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97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2832"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128"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560"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41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3792" y="2064"/>
              <a:ext cx="0" cy="336"/>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21"/>
            <p:cNvSpPr>
              <a:spLocks noChangeShapeType="1"/>
            </p:cNvSpPr>
            <p:nvPr/>
          </p:nvSpPr>
          <p:spPr bwMode="auto">
            <a:xfrm flipH="1">
              <a:off x="3168" y="2544"/>
              <a:ext cx="672" cy="2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2"/>
            <p:cNvSpPr>
              <a:spLocks noChangeShapeType="1"/>
            </p:cNvSpPr>
            <p:nvPr/>
          </p:nvSpPr>
          <p:spPr bwMode="auto">
            <a:xfrm>
              <a:off x="3984" y="25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3"/>
            <p:cNvSpPr>
              <a:spLocks noChangeShapeType="1"/>
            </p:cNvSpPr>
            <p:nvPr/>
          </p:nvSpPr>
          <p:spPr bwMode="auto">
            <a:xfrm flipH="1">
              <a:off x="2832" y="2976"/>
              <a:ext cx="432" cy="2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4"/>
            <p:cNvSpPr>
              <a:spLocks noChangeShapeType="1"/>
            </p:cNvSpPr>
            <p:nvPr/>
          </p:nvSpPr>
          <p:spPr bwMode="auto">
            <a:xfrm>
              <a:off x="3360"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5"/>
            <p:cNvSpPr>
              <a:spLocks noChangeShapeType="1"/>
            </p:cNvSpPr>
            <p:nvPr/>
          </p:nvSpPr>
          <p:spPr bwMode="auto">
            <a:xfrm flipH="1">
              <a:off x="4416" y="2976"/>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6"/>
            <p:cNvSpPr>
              <a:spLocks noChangeShapeType="1"/>
            </p:cNvSpPr>
            <p:nvPr/>
          </p:nvSpPr>
          <p:spPr bwMode="auto">
            <a:xfrm>
              <a:off x="4848"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Text Box 27"/>
            <p:cNvSpPr txBox="1">
              <a:spLocks noChangeArrowheads="1"/>
            </p:cNvSpPr>
            <p:nvPr/>
          </p:nvSpPr>
          <p:spPr bwMode="auto">
            <a:xfrm>
              <a:off x="3350" y="330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35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30"/>
            <p:cNvSpPr txBox="1">
              <a:spLocks noChangeArrowheads="1"/>
            </p:cNvSpPr>
            <p:nvPr/>
          </p:nvSpPr>
          <p:spPr bwMode="auto">
            <a:xfrm>
              <a:off x="307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2" name="Line 31"/>
            <p:cNvSpPr>
              <a:spLocks noChangeShapeType="1"/>
            </p:cNvSpPr>
            <p:nvPr/>
          </p:nvSpPr>
          <p:spPr bwMode="auto">
            <a:xfrm flipH="1">
              <a:off x="2592"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 name="Line 32"/>
            <p:cNvSpPr>
              <a:spLocks noChangeShapeType="1"/>
            </p:cNvSpPr>
            <p:nvPr/>
          </p:nvSpPr>
          <p:spPr bwMode="auto">
            <a:xfrm>
              <a:off x="3072"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 name="Text Box 33"/>
            <p:cNvSpPr txBox="1">
              <a:spLocks noChangeArrowheads="1"/>
            </p:cNvSpPr>
            <p:nvPr/>
          </p:nvSpPr>
          <p:spPr bwMode="auto">
            <a:xfrm>
              <a:off x="393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5" name="Text Box 34"/>
            <p:cNvSpPr txBox="1">
              <a:spLocks noChangeArrowheads="1"/>
            </p:cNvSpPr>
            <p:nvPr/>
          </p:nvSpPr>
          <p:spPr bwMode="auto">
            <a:xfrm>
              <a:off x="465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Line 35"/>
            <p:cNvSpPr>
              <a:spLocks noChangeShapeType="1"/>
            </p:cNvSpPr>
            <p:nvPr/>
          </p:nvSpPr>
          <p:spPr bwMode="auto">
            <a:xfrm flipH="1">
              <a:off x="4176"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Line 36"/>
            <p:cNvSpPr>
              <a:spLocks noChangeShapeType="1"/>
            </p:cNvSpPr>
            <p:nvPr/>
          </p:nvSpPr>
          <p:spPr bwMode="auto">
            <a:xfrm>
              <a:off x="4656"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38" name="TextBox 37"/>
          <p:cNvSpPr txBox="1"/>
          <p:nvPr/>
        </p:nvSpPr>
        <p:spPr>
          <a:xfrm>
            <a:off x="7516778" y="2487436"/>
            <a:ext cx="1067747" cy="369332"/>
          </a:xfrm>
          <a:prstGeom prst="rect">
            <a:avLst/>
          </a:prstGeom>
          <a:noFill/>
        </p:spPr>
        <p:txBody>
          <a:bodyPr wrap="square" rtlCol="0">
            <a:spAutoFit/>
          </a:bodyPr>
          <a:lstStyle/>
          <a:p>
            <a:r>
              <a:rPr lang="en-US" dirty="0" smtClean="0"/>
              <a:t>ROOT</a:t>
            </a:r>
            <a:endParaRPr lang="en-US" dirty="0"/>
          </a:p>
        </p:txBody>
      </p:sp>
      <p:sp>
        <p:nvSpPr>
          <p:cNvPr id="39" name="TextBox 38"/>
          <p:cNvSpPr txBox="1"/>
          <p:nvPr/>
        </p:nvSpPr>
        <p:spPr>
          <a:xfrm>
            <a:off x="4335463" y="3266798"/>
            <a:ext cx="1646681" cy="369332"/>
          </a:xfrm>
          <a:prstGeom prst="rect">
            <a:avLst/>
          </a:prstGeom>
          <a:noFill/>
        </p:spPr>
        <p:txBody>
          <a:bodyPr wrap="square" rtlCol="0">
            <a:spAutoFit/>
          </a:bodyPr>
          <a:lstStyle/>
          <a:p>
            <a:r>
              <a:rPr lang="en-US" b="1" dirty="0" smtClean="0">
                <a:solidFill>
                  <a:srgbClr val="FF0066"/>
                </a:solidFill>
              </a:rPr>
              <a:t>DEPTH = 0</a:t>
            </a:r>
            <a:endParaRPr lang="en-US" b="1" dirty="0">
              <a:solidFill>
                <a:srgbClr val="FF0066"/>
              </a:solidFill>
            </a:endParaRPr>
          </a:p>
        </p:txBody>
      </p:sp>
      <p:sp>
        <p:nvSpPr>
          <p:cNvPr id="40" name="TextBox 39"/>
          <p:cNvSpPr txBox="1"/>
          <p:nvPr/>
        </p:nvSpPr>
        <p:spPr>
          <a:xfrm>
            <a:off x="4335464" y="4660641"/>
            <a:ext cx="1646681" cy="369332"/>
          </a:xfrm>
          <a:prstGeom prst="rect">
            <a:avLst/>
          </a:prstGeom>
          <a:noFill/>
        </p:spPr>
        <p:txBody>
          <a:bodyPr wrap="square" rtlCol="0">
            <a:spAutoFit/>
          </a:bodyPr>
          <a:lstStyle/>
          <a:p>
            <a:r>
              <a:rPr lang="en-US" b="1" dirty="0" smtClean="0">
                <a:solidFill>
                  <a:srgbClr val="FF0066"/>
                </a:solidFill>
              </a:rPr>
              <a:t>DEPTH = 1</a:t>
            </a:r>
            <a:endParaRPr lang="en-US" b="1" dirty="0">
              <a:solidFill>
                <a:srgbClr val="FF0066"/>
              </a:solidFill>
            </a:endParaRPr>
          </a:p>
        </p:txBody>
      </p:sp>
      <p:sp>
        <p:nvSpPr>
          <p:cNvPr id="41" name="TextBox 40"/>
          <p:cNvSpPr txBox="1"/>
          <p:nvPr/>
        </p:nvSpPr>
        <p:spPr>
          <a:xfrm>
            <a:off x="4303233" y="5472274"/>
            <a:ext cx="1646681" cy="369332"/>
          </a:xfrm>
          <a:prstGeom prst="rect">
            <a:avLst/>
          </a:prstGeom>
          <a:noFill/>
        </p:spPr>
        <p:txBody>
          <a:bodyPr wrap="square" rtlCol="0">
            <a:spAutoFit/>
          </a:bodyPr>
          <a:lstStyle/>
          <a:p>
            <a:r>
              <a:rPr lang="en-US" b="1" dirty="0" smtClean="0">
                <a:solidFill>
                  <a:srgbClr val="FF0066"/>
                </a:solidFill>
              </a:rPr>
              <a:t>DEPTH = 2</a:t>
            </a:r>
            <a:endParaRPr lang="en-US" b="1" dirty="0">
              <a:solidFill>
                <a:srgbClr val="FF0066"/>
              </a:solidFill>
            </a:endParaRPr>
          </a:p>
        </p:txBody>
      </p:sp>
      <p:cxnSp>
        <p:nvCxnSpPr>
          <p:cNvPr id="45" name="Straight Connector 44"/>
          <p:cNvCxnSpPr/>
          <p:nvPr/>
        </p:nvCxnSpPr>
        <p:spPr>
          <a:xfrm flipV="1">
            <a:off x="4343873" y="4427129"/>
            <a:ext cx="7736430" cy="360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343873" y="5206393"/>
            <a:ext cx="7736430" cy="5014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343873" y="2439590"/>
            <a:ext cx="7736430" cy="674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867918" y="5456853"/>
            <a:ext cx="1220029" cy="461665"/>
          </a:xfrm>
          <a:prstGeom prst="rect">
            <a:avLst/>
          </a:prstGeom>
          <a:noFill/>
        </p:spPr>
        <p:txBody>
          <a:bodyPr wrap="square" rtlCol="0">
            <a:spAutoFit/>
          </a:bodyPr>
          <a:lstStyle/>
          <a:p>
            <a:pPr algn="r"/>
            <a:r>
              <a:rPr lang="en-US" sz="2400" b="1" dirty="0" smtClean="0">
                <a:solidFill>
                  <a:srgbClr val="FFFF00"/>
                </a:solidFill>
              </a:rPr>
              <a:t>LEVEL 2</a:t>
            </a:r>
            <a:endParaRPr lang="en-US" sz="2400" b="1" dirty="0">
              <a:solidFill>
                <a:srgbClr val="FFFF00"/>
              </a:solidFill>
            </a:endParaRPr>
          </a:p>
        </p:txBody>
      </p:sp>
      <p:sp>
        <p:nvSpPr>
          <p:cNvPr id="49" name="TextBox 48"/>
          <p:cNvSpPr txBox="1"/>
          <p:nvPr/>
        </p:nvSpPr>
        <p:spPr>
          <a:xfrm>
            <a:off x="10817226" y="3189584"/>
            <a:ext cx="1249786" cy="461665"/>
          </a:xfrm>
          <a:prstGeom prst="rect">
            <a:avLst/>
          </a:prstGeom>
          <a:noFill/>
        </p:spPr>
        <p:txBody>
          <a:bodyPr wrap="square" rtlCol="0">
            <a:spAutoFit/>
          </a:bodyPr>
          <a:lstStyle/>
          <a:p>
            <a:pPr algn="r"/>
            <a:r>
              <a:rPr lang="en-US" sz="2400" b="1" dirty="0" smtClean="0">
                <a:solidFill>
                  <a:srgbClr val="FFFF00"/>
                </a:solidFill>
              </a:rPr>
              <a:t>LEVEL 0</a:t>
            </a:r>
            <a:endParaRPr lang="en-US" sz="2400" b="1" dirty="0">
              <a:solidFill>
                <a:srgbClr val="FFFF00"/>
              </a:solidFill>
            </a:endParaRPr>
          </a:p>
        </p:txBody>
      </p:sp>
      <p:sp>
        <p:nvSpPr>
          <p:cNvPr id="50" name="TextBox 49"/>
          <p:cNvSpPr txBox="1"/>
          <p:nvPr/>
        </p:nvSpPr>
        <p:spPr>
          <a:xfrm>
            <a:off x="10846983" y="4591913"/>
            <a:ext cx="1220029" cy="461665"/>
          </a:xfrm>
          <a:prstGeom prst="rect">
            <a:avLst/>
          </a:prstGeom>
          <a:noFill/>
        </p:spPr>
        <p:txBody>
          <a:bodyPr wrap="square" rtlCol="0">
            <a:spAutoFit/>
          </a:bodyPr>
          <a:lstStyle/>
          <a:p>
            <a:pPr algn="r"/>
            <a:r>
              <a:rPr lang="en-US" sz="2400" b="1" dirty="0" smtClean="0">
                <a:solidFill>
                  <a:srgbClr val="FFFF00"/>
                </a:solidFill>
              </a:rPr>
              <a:t>LEVEL 1</a:t>
            </a:r>
            <a:endParaRPr lang="en-US" sz="2400" b="1" dirty="0">
              <a:solidFill>
                <a:srgbClr val="FFFF00"/>
              </a:solidFill>
            </a:endParaRPr>
          </a:p>
        </p:txBody>
      </p:sp>
    </p:spTree>
    <p:extLst>
      <p:ext uri="{BB962C8B-B14F-4D97-AF65-F5344CB8AC3E}">
        <p14:creationId xmlns:p14="http://schemas.microsoft.com/office/powerpoint/2010/main" val="422951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412374" y="2353327"/>
            <a:ext cx="3709530" cy="1437729"/>
          </a:xfrm>
        </p:spPr>
        <p:txBody>
          <a:bodyPr>
            <a:normAutofit/>
          </a:bodyPr>
          <a:lstStyle/>
          <a:p>
            <a:pPr marL="0" indent="0">
              <a:buNone/>
            </a:pPr>
            <a:r>
              <a:rPr lang="en-US" sz="2800" dirty="0" smtClean="0"/>
              <a:t>A tree’s </a:t>
            </a:r>
            <a:r>
              <a:rPr lang="en-US" sz="3200" b="1" dirty="0" smtClean="0">
                <a:solidFill>
                  <a:srgbClr val="00B050"/>
                </a:solidFill>
              </a:rPr>
              <a:t>height</a:t>
            </a:r>
            <a:r>
              <a:rPr lang="en-US" sz="2800" dirty="0" smtClean="0"/>
              <a:t> is the tree’s largest depth of all nodes in the tree.</a:t>
            </a:r>
            <a:endParaRPr lang="en-US" sz="2800" dirty="0">
              <a:solidFill>
                <a:schemeClr val="tx1"/>
              </a:solidFill>
            </a:endParaRPr>
          </a:p>
        </p:txBody>
      </p:sp>
      <p:grpSp>
        <p:nvGrpSpPr>
          <p:cNvPr id="4" name="Group 3"/>
          <p:cNvGrpSpPr>
            <a:grpSpLocks/>
          </p:cNvGrpSpPr>
          <p:nvPr/>
        </p:nvGrpSpPr>
        <p:grpSpPr bwMode="auto">
          <a:xfrm>
            <a:off x="5350092" y="2790924"/>
            <a:ext cx="5344491" cy="3830318"/>
            <a:chOff x="2352" y="1920"/>
            <a:chExt cx="2960" cy="1961"/>
          </a:xfrm>
        </p:grpSpPr>
        <p:sp>
          <p:nvSpPr>
            <p:cNvPr id="5" name="Rectangle 4"/>
            <p:cNvSpPr>
              <a:spLocks noChangeArrowheads="1"/>
            </p:cNvSpPr>
            <p:nvPr/>
          </p:nvSpPr>
          <p:spPr bwMode="auto">
            <a:xfrm>
              <a:off x="3648" y="1920"/>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504"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93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379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368"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80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65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28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3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1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544"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97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2832"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128"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560"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41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3792" y="2064"/>
              <a:ext cx="0" cy="336"/>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21"/>
            <p:cNvSpPr>
              <a:spLocks noChangeShapeType="1"/>
            </p:cNvSpPr>
            <p:nvPr/>
          </p:nvSpPr>
          <p:spPr bwMode="auto">
            <a:xfrm flipH="1">
              <a:off x="3168" y="2544"/>
              <a:ext cx="672" cy="2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2"/>
            <p:cNvSpPr>
              <a:spLocks noChangeShapeType="1"/>
            </p:cNvSpPr>
            <p:nvPr/>
          </p:nvSpPr>
          <p:spPr bwMode="auto">
            <a:xfrm>
              <a:off x="3984" y="25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3"/>
            <p:cNvSpPr>
              <a:spLocks noChangeShapeType="1"/>
            </p:cNvSpPr>
            <p:nvPr/>
          </p:nvSpPr>
          <p:spPr bwMode="auto">
            <a:xfrm flipH="1">
              <a:off x="2832" y="2976"/>
              <a:ext cx="432" cy="2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4"/>
            <p:cNvSpPr>
              <a:spLocks noChangeShapeType="1"/>
            </p:cNvSpPr>
            <p:nvPr/>
          </p:nvSpPr>
          <p:spPr bwMode="auto">
            <a:xfrm>
              <a:off x="3360"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5"/>
            <p:cNvSpPr>
              <a:spLocks noChangeShapeType="1"/>
            </p:cNvSpPr>
            <p:nvPr/>
          </p:nvSpPr>
          <p:spPr bwMode="auto">
            <a:xfrm flipH="1">
              <a:off x="4416" y="2976"/>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6"/>
            <p:cNvSpPr>
              <a:spLocks noChangeShapeType="1"/>
            </p:cNvSpPr>
            <p:nvPr/>
          </p:nvSpPr>
          <p:spPr bwMode="auto">
            <a:xfrm>
              <a:off x="4848"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Text Box 27"/>
            <p:cNvSpPr txBox="1">
              <a:spLocks noChangeArrowheads="1"/>
            </p:cNvSpPr>
            <p:nvPr/>
          </p:nvSpPr>
          <p:spPr bwMode="auto">
            <a:xfrm>
              <a:off x="3350" y="330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35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30"/>
            <p:cNvSpPr txBox="1">
              <a:spLocks noChangeArrowheads="1"/>
            </p:cNvSpPr>
            <p:nvPr/>
          </p:nvSpPr>
          <p:spPr bwMode="auto">
            <a:xfrm>
              <a:off x="307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2" name="Line 31"/>
            <p:cNvSpPr>
              <a:spLocks noChangeShapeType="1"/>
            </p:cNvSpPr>
            <p:nvPr/>
          </p:nvSpPr>
          <p:spPr bwMode="auto">
            <a:xfrm flipH="1">
              <a:off x="2592"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 name="Line 32"/>
            <p:cNvSpPr>
              <a:spLocks noChangeShapeType="1"/>
            </p:cNvSpPr>
            <p:nvPr/>
          </p:nvSpPr>
          <p:spPr bwMode="auto">
            <a:xfrm>
              <a:off x="3072"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 name="Text Box 33"/>
            <p:cNvSpPr txBox="1">
              <a:spLocks noChangeArrowheads="1"/>
            </p:cNvSpPr>
            <p:nvPr/>
          </p:nvSpPr>
          <p:spPr bwMode="auto">
            <a:xfrm>
              <a:off x="393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5" name="Text Box 34"/>
            <p:cNvSpPr txBox="1">
              <a:spLocks noChangeArrowheads="1"/>
            </p:cNvSpPr>
            <p:nvPr/>
          </p:nvSpPr>
          <p:spPr bwMode="auto">
            <a:xfrm>
              <a:off x="465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Line 35"/>
            <p:cNvSpPr>
              <a:spLocks noChangeShapeType="1"/>
            </p:cNvSpPr>
            <p:nvPr/>
          </p:nvSpPr>
          <p:spPr bwMode="auto">
            <a:xfrm flipH="1">
              <a:off x="4176"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Line 36"/>
            <p:cNvSpPr>
              <a:spLocks noChangeShapeType="1"/>
            </p:cNvSpPr>
            <p:nvPr/>
          </p:nvSpPr>
          <p:spPr bwMode="auto">
            <a:xfrm>
              <a:off x="4656"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38" name="TextBox 37"/>
          <p:cNvSpPr txBox="1"/>
          <p:nvPr/>
        </p:nvSpPr>
        <p:spPr>
          <a:xfrm>
            <a:off x="7516778" y="2487436"/>
            <a:ext cx="1067747" cy="369332"/>
          </a:xfrm>
          <a:prstGeom prst="rect">
            <a:avLst/>
          </a:prstGeom>
          <a:noFill/>
        </p:spPr>
        <p:txBody>
          <a:bodyPr wrap="square" rtlCol="0">
            <a:spAutoFit/>
          </a:bodyPr>
          <a:lstStyle/>
          <a:p>
            <a:r>
              <a:rPr lang="en-US" dirty="0" smtClean="0"/>
              <a:t>ROOT</a:t>
            </a:r>
            <a:endParaRPr lang="en-US" dirty="0"/>
          </a:p>
        </p:txBody>
      </p:sp>
      <p:sp>
        <p:nvSpPr>
          <p:cNvPr id="39" name="TextBox 38"/>
          <p:cNvSpPr txBox="1"/>
          <p:nvPr/>
        </p:nvSpPr>
        <p:spPr>
          <a:xfrm>
            <a:off x="4251905" y="3357541"/>
            <a:ext cx="1646681" cy="369332"/>
          </a:xfrm>
          <a:prstGeom prst="rect">
            <a:avLst/>
          </a:prstGeom>
          <a:noFill/>
        </p:spPr>
        <p:txBody>
          <a:bodyPr wrap="square" rtlCol="0">
            <a:spAutoFit/>
          </a:bodyPr>
          <a:lstStyle/>
          <a:p>
            <a:r>
              <a:rPr lang="en-US" b="1" dirty="0" smtClean="0">
                <a:solidFill>
                  <a:srgbClr val="FF0066"/>
                </a:solidFill>
              </a:rPr>
              <a:t>DEPTH = 0</a:t>
            </a:r>
            <a:endParaRPr lang="en-US" b="1" dirty="0">
              <a:solidFill>
                <a:srgbClr val="FF0066"/>
              </a:solidFill>
            </a:endParaRPr>
          </a:p>
        </p:txBody>
      </p:sp>
      <p:sp>
        <p:nvSpPr>
          <p:cNvPr id="40" name="TextBox 39"/>
          <p:cNvSpPr txBox="1"/>
          <p:nvPr/>
        </p:nvSpPr>
        <p:spPr>
          <a:xfrm>
            <a:off x="4291661" y="4638079"/>
            <a:ext cx="1646681" cy="369332"/>
          </a:xfrm>
          <a:prstGeom prst="rect">
            <a:avLst/>
          </a:prstGeom>
          <a:noFill/>
          <a:ln>
            <a:noFill/>
          </a:ln>
        </p:spPr>
        <p:txBody>
          <a:bodyPr wrap="square" rtlCol="0">
            <a:spAutoFit/>
          </a:bodyPr>
          <a:lstStyle/>
          <a:p>
            <a:r>
              <a:rPr lang="en-US" b="1" dirty="0" smtClean="0">
                <a:solidFill>
                  <a:srgbClr val="FF0066"/>
                </a:solidFill>
              </a:rPr>
              <a:t>DEPTH = 1</a:t>
            </a:r>
            <a:endParaRPr lang="en-US" b="1" dirty="0">
              <a:solidFill>
                <a:srgbClr val="FF0066"/>
              </a:solidFill>
            </a:endParaRPr>
          </a:p>
        </p:txBody>
      </p:sp>
      <p:sp>
        <p:nvSpPr>
          <p:cNvPr id="41" name="TextBox 40"/>
          <p:cNvSpPr txBox="1"/>
          <p:nvPr/>
        </p:nvSpPr>
        <p:spPr>
          <a:xfrm>
            <a:off x="4303233" y="5472274"/>
            <a:ext cx="1646681" cy="369332"/>
          </a:xfrm>
          <a:prstGeom prst="rect">
            <a:avLst/>
          </a:prstGeom>
          <a:noFill/>
        </p:spPr>
        <p:txBody>
          <a:bodyPr wrap="square" rtlCol="0">
            <a:spAutoFit/>
          </a:bodyPr>
          <a:lstStyle/>
          <a:p>
            <a:r>
              <a:rPr lang="en-US" b="1" dirty="0" smtClean="0">
                <a:solidFill>
                  <a:srgbClr val="FF0066"/>
                </a:solidFill>
              </a:rPr>
              <a:t>DEPTH</a:t>
            </a:r>
            <a:r>
              <a:rPr lang="en-US" b="1" dirty="0" smtClean="0">
                <a:solidFill>
                  <a:schemeClr val="accent3"/>
                </a:solidFill>
              </a:rPr>
              <a:t> </a:t>
            </a:r>
            <a:r>
              <a:rPr lang="en-US" b="1" dirty="0" smtClean="0">
                <a:solidFill>
                  <a:srgbClr val="FF0066"/>
                </a:solidFill>
              </a:rPr>
              <a:t>= 2</a:t>
            </a:r>
            <a:endParaRPr lang="en-US" b="1" dirty="0">
              <a:solidFill>
                <a:srgbClr val="FF0066"/>
              </a:solidFill>
            </a:endParaRPr>
          </a:p>
        </p:txBody>
      </p:sp>
      <p:cxnSp>
        <p:nvCxnSpPr>
          <p:cNvPr id="45" name="Straight Connector 44"/>
          <p:cNvCxnSpPr/>
          <p:nvPr/>
        </p:nvCxnSpPr>
        <p:spPr>
          <a:xfrm flipV="1">
            <a:off x="4343873" y="4427129"/>
            <a:ext cx="7736430" cy="3601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343873" y="5206393"/>
            <a:ext cx="7736430" cy="5014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343873" y="2439590"/>
            <a:ext cx="7736430" cy="674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846983" y="5710679"/>
            <a:ext cx="1438016" cy="461665"/>
          </a:xfrm>
          <a:prstGeom prst="rect">
            <a:avLst/>
          </a:prstGeom>
          <a:noFill/>
        </p:spPr>
        <p:txBody>
          <a:bodyPr wrap="square" rtlCol="0">
            <a:spAutoFit/>
          </a:bodyPr>
          <a:lstStyle/>
          <a:p>
            <a:r>
              <a:rPr lang="en-US" sz="2400" b="1" dirty="0" smtClean="0">
                <a:solidFill>
                  <a:srgbClr val="FFFF00"/>
                </a:solidFill>
              </a:rPr>
              <a:t>LEVEL 2</a:t>
            </a:r>
            <a:endParaRPr lang="en-US" sz="2400" b="1" dirty="0">
              <a:solidFill>
                <a:srgbClr val="FFFF00"/>
              </a:solidFill>
            </a:endParaRPr>
          </a:p>
        </p:txBody>
      </p:sp>
      <p:sp>
        <p:nvSpPr>
          <p:cNvPr id="49" name="TextBox 48"/>
          <p:cNvSpPr txBox="1"/>
          <p:nvPr/>
        </p:nvSpPr>
        <p:spPr>
          <a:xfrm>
            <a:off x="10811726" y="3369411"/>
            <a:ext cx="1438016" cy="461665"/>
          </a:xfrm>
          <a:prstGeom prst="rect">
            <a:avLst/>
          </a:prstGeom>
          <a:noFill/>
        </p:spPr>
        <p:txBody>
          <a:bodyPr wrap="square" rtlCol="0">
            <a:spAutoFit/>
          </a:bodyPr>
          <a:lstStyle/>
          <a:p>
            <a:r>
              <a:rPr lang="en-US" sz="2400" b="1" dirty="0" smtClean="0">
                <a:solidFill>
                  <a:srgbClr val="FFFF00"/>
                </a:solidFill>
              </a:rPr>
              <a:t>LEVEL 0</a:t>
            </a:r>
            <a:endParaRPr lang="en-US" sz="2400" b="1" dirty="0">
              <a:solidFill>
                <a:srgbClr val="FFFF00"/>
              </a:solidFill>
            </a:endParaRPr>
          </a:p>
        </p:txBody>
      </p:sp>
      <p:sp>
        <p:nvSpPr>
          <p:cNvPr id="50" name="TextBox 49"/>
          <p:cNvSpPr txBox="1"/>
          <p:nvPr/>
        </p:nvSpPr>
        <p:spPr>
          <a:xfrm>
            <a:off x="10846983" y="4591913"/>
            <a:ext cx="1438016" cy="461665"/>
          </a:xfrm>
          <a:prstGeom prst="rect">
            <a:avLst/>
          </a:prstGeom>
          <a:noFill/>
        </p:spPr>
        <p:txBody>
          <a:bodyPr wrap="square" rtlCol="0">
            <a:spAutoFit/>
          </a:bodyPr>
          <a:lstStyle/>
          <a:p>
            <a:r>
              <a:rPr lang="en-US" sz="2400" b="1" dirty="0" smtClean="0">
                <a:solidFill>
                  <a:srgbClr val="FFFF00"/>
                </a:solidFill>
              </a:rPr>
              <a:t>LEVEL 1</a:t>
            </a:r>
            <a:endParaRPr lang="en-US" sz="2400" b="1" dirty="0">
              <a:solidFill>
                <a:srgbClr val="FFFF00"/>
              </a:solidFill>
            </a:endParaRPr>
          </a:p>
        </p:txBody>
      </p:sp>
      <p:sp>
        <p:nvSpPr>
          <p:cNvPr id="42" name="TextBox 41"/>
          <p:cNvSpPr txBox="1"/>
          <p:nvPr/>
        </p:nvSpPr>
        <p:spPr>
          <a:xfrm>
            <a:off x="834370" y="5079601"/>
            <a:ext cx="2726161" cy="646331"/>
          </a:xfrm>
          <a:prstGeom prst="rect">
            <a:avLst/>
          </a:prstGeom>
          <a:noFill/>
        </p:spPr>
        <p:txBody>
          <a:bodyPr wrap="square" rtlCol="0">
            <a:spAutoFit/>
          </a:bodyPr>
          <a:lstStyle/>
          <a:p>
            <a:r>
              <a:rPr lang="en-US" sz="3600" b="1" dirty="0" smtClean="0">
                <a:solidFill>
                  <a:srgbClr val="00B050"/>
                </a:solidFill>
              </a:rPr>
              <a:t>HEIGHT = 2</a:t>
            </a:r>
            <a:endParaRPr lang="en-US" sz="3600" b="1" dirty="0">
              <a:solidFill>
                <a:srgbClr val="00B050"/>
              </a:solidFill>
            </a:endParaRPr>
          </a:p>
        </p:txBody>
      </p:sp>
      <p:cxnSp>
        <p:nvCxnSpPr>
          <p:cNvPr id="44" name="Straight Arrow Connector 43"/>
          <p:cNvCxnSpPr>
            <a:endCxn id="41" idx="1"/>
          </p:cNvCxnSpPr>
          <p:nvPr/>
        </p:nvCxnSpPr>
        <p:spPr>
          <a:xfrm>
            <a:off x="3345227" y="5416088"/>
            <a:ext cx="958006" cy="2408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TREE ABSTRACT DATA TYPE</a:t>
            </a:r>
            <a:endParaRPr lang="en-US" dirty="0"/>
          </a:p>
        </p:txBody>
      </p:sp>
      <p:sp>
        <p:nvSpPr>
          <p:cNvPr id="3" name="Content Placeholder 2"/>
          <p:cNvSpPr>
            <a:spLocks noGrp="1"/>
          </p:cNvSpPr>
          <p:nvPr>
            <p:ph idx="1"/>
          </p:nvPr>
        </p:nvSpPr>
        <p:spPr>
          <a:xfrm>
            <a:off x="685801" y="2142067"/>
            <a:ext cx="10131425" cy="4495800"/>
          </a:xfrm>
        </p:spPr>
        <p:txBody>
          <a:bodyPr anchor="t"/>
          <a:lstStyle/>
          <a:p>
            <a:r>
              <a:rPr lang="en-US" sz="3600" dirty="0" smtClean="0"/>
              <a:t>A tree is a </a:t>
            </a:r>
            <a:r>
              <a:rPr lang="en-US" sz="3600" b="1" dirty="0" smtClean="0">
                <a:solidFill>
                  <a:srgbClr val="FF0000"/>
                </a:solidFill>
              </a:rPr>
              <a:t>nonlinear</a:t>
            </a:r>
            <a:r>
              <a:rPr lang="en-US" sz="3600" dirty="0" smtClean="0"/>
              <a:t> data structure, compared to arrays, linked lists, stacks and queues which are all linear data structures.</a:t>
            </a:r>
            <a:br>
              <a:rPr lang="en-US" sz="3600" dirty="0" smtClean="0"/>
            </a:br>
            <a:endParaRPr lang="en-US" dirty="0" smtClean="0"/>
          </a:p>
          <a:p>
            <a:endParaRPr lang="en-US" dirty="0"/>
          </a:p>
        </p:txBody>
      </p:sp>
    </p:spTree>
    <p:extLst>
      <p:ext uri="{BB962C8B-B14F-4D97-AF65-F5344CB8AC3E}">
        <p14:creationId xmlns:p14="http://schemas.microsoft.com/office/powerpoint/2010/main" val="695632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53" y="107909"/>
            <a:ext cx="12036286" cy="908721"/>
          </a:xfrm>
        </p:spPr>
        <p:txBody>
          <a:bodyPr>
            <a:noAutofit/>
          </a:bodyPr>
          <a:lstStyle/>
          <a:p>
            <a:pPr algn="ctr"/>
            <a:r>
              <a:rPr lang="en-US" sz="6000" dirty="0" smtClean="0">
                <a:solidFill>
                  <a:srgbClr val="FFFF00"/>
                </a:solidFill>
              </a:rPr>
              <a:t>Binary search trees</a:t>
            </a:r>
            <a:endParaRPr lang="en-US" sz="6000" dirty="0">
              <a:solidFill>
                <a:srgbClr val="FFFF00"/>
              </a:solidFill>
            </a:endParaRPr>
          </a:p>
        </p:txBody>
      </p:sp>
      <p:pic>
        <p:nvPicPr>
          <p:cNvPr id="3074" name="Picture 2" descr="https://upload.wikimedia.org/wikipedia/commons/thumb/8/81/Tree_of_Life_Bahrain.jpg/2560px-Tree_of_Life_Bahr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6431" y="1016630"/>
            <a:ext cx="8057657" cy="53728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54997" y="6396335"/>
            <a:ext cx="8000526" cy="461665"/>
          </a:xfrm>
          <a:prstGeom prst="rect">
            <a:avLst/>
          </a:prstGeom>
          <a:noFill/>
        </p:spPr>
        <p:txBody>
          <a:bodyPr wrap="square" rtlCol="0">
            <a:spAutoFit/>
          </a:bodyPr>
          <a:lstStyle/>
          <a:p>
            <a:r>
              <a:rPr lang="en-US" sz="1200" dirty="0">
                <a:solidFill>
                  <a:schemeClr val="bg1"/>
                </a:solidFill>
              </a:rPr>
              <a:t>By Alawadhi3000 - Transferred from en.wikipedia to Commons by Hekerui., CC BY-SA 3.0, </a:t>
            </a:r>
            <a:r>
              <a:rPr lang="en-US" sz="1200" dirty="0">
                <a:solidFill>
                  <a:schemeClr val="bg1"/>
                </a:solidFill>
                <a:hlinkClick r:id="rId4"/>
              </a:rPr>
              <a:t>https://</a:t>
            </a:r>
            <a:r>
              <a:rPr lang="en-US" sz="1200" dirty="0" smtClean="0">
                <a:solidFill>
                  <a:schemeClr val="bg1"/>
                </a:solidFill>
                <a:hlinkClick r:id="rId4"/>
              </a:rPr>
              <a:t>commons.wikimedia.org/w/index.php?curid=24407096</a:t>
            </a:r>
            <a:r>
              <a:rPr lang="en-US" sz="1200" dirty="0" smtClean="0">
                <a:solidFill>
                  <a:schemeClr val="bg1"/>
                </a:solidFill>
              </a:rPr>
              <a:t> </a:t>
            </a:r>
            <a:endParaRPr lang="en-US" sz="1200" dirty="0">
              <a:solidFill>
                <a:schemeClr val="bg1"/>
              </a:solidFill>
            </a:endParaRPr>
          </a:p>
        </p:txBody>
      </p:sp>
      <p:sp>
        <p:nvSpPr>
          <p:cNvPr id="5" name="TextBox 4"/>
          <p:cNvSpPr txBox="1"/>
          <p:nvPr/>
        </p:nvSpPr>
        <p:spPr>
          <a:xfrm>
            <a:off x="189453" y="2504660"/>
            <a:ext cx="3795327" cy="2800767"/>
          </a:xfrm>
          <a:prstGeom prst="rect">
            <a:avLst/>
          </a:prstGeom>
          <a:noFill/>
        </p:spPr>
        <p:txBody>
          <a:bodyPr wrap="square" rtlCol="0">
            <a:spAutoFit/>
          </a:bodyPr>
          <a:lstStyle/>
          <a:p>
            <a:r>
              <a:rPr lang="en-US" dirty="0" smtClean="0"/>
              <a:t>“The</a:t>
            </a:r>
            <a:r>
              <a:rPr lang="en-US" dirty="0"/>
              <a:t> </a:t>
            </a:r>
            <a:r>
              <a:rPr lang="en-US" sz="2000" b="1" dirty="0"/>
              <a:t>Tree of Life</a:t>
            </a:r>
            <a:r>
              <a:rPr lang="en-US" dirty="0"/>
              <a:t> i</a:t>
            </a:r>
            <a:r>
              <a:rPr lang="en-US" dirty="0" smtClean="0"/>
              <a:t>n</a:t>
            </a:r>
            <a:r>
              <a:rPr lang="en-US" dirty="0"/>
              <a:t> Bahrain is an approximately 400-year-old, </a:t>
            </a:r>
            <a:r>
              <a:rPr lang="en-US" dirty="0" smtClean="0"/>
              <a:t>32</a:t>
            </a:r>
            <a:r>
              <a:rPr lang="en-US" dirty="0"/>
              <a:t> </a:t>
            </a:r>
            <a:r>
              <a:rPr lang="en-US" dirty="0" smtClean="0"/>
              <a:t>feet high</a:t>
            </a:r>
            <a:r>
              <a:rPr lang="en-US" dirty="0"/>
              <a:t> </a:t>
            </a:r>
            <a:r>
              <a:rPr lang="en-US" dirty="0" smtClean="0"/>
              <a:t>and located on </a:t>
            </a:r>
            <a:r>
              <a:rPr lang="en-US" dirty="0"/>
              <a:t>a hill in the Arabian Desert surrounded by miles of sand. The average temperature in the region is </a:t>
            </a:r>
            <a:r>
              <a:rPr lang="en-US" dirty="0" smtClean="0"/>
              <a:t>105°F and </a:t>
            </a:r>
            <a:r>
              <a:rPr lang="en-US" dirty="0"/>
              <a:t>sandstorms are </a:t>
            </a:r>
            <a:r>
              <a:rPr lang="en-US" dirty="0" smtClean="0"/>
              <a:t>common. It </a:t>
            </a:r>
            <a:r>
              <a:rPr lang="en-US" dirty="0"/>
              <a:t>is not certain how the tree </a:t>
            </a:r>
            <a:r>
              <a:rPr lang="en-US" dirty="0" smtClean="0"/>
              <a:t>survives.”</a:t>
            </a:r>
          </a:p>
          <a:p>
            <a:r>
              <a:rPr lang="en-US" sz="1200" dirty="0">
                <a:hlinkClick r:id="rId5"/>
              </a:rPr>
              <a:t>https://en.wikipedia.org/wiki/Tree_of_Life,_</a:t>
            </a:r>
            <a:r>
              <a:rPr lang="en-US" sz="1200" dirty="0" smtClean="0">
                <a:hlinkClick r:id="rId5"/>
              </a:rPr>
              <a:t>Bahrain</a:t>
            </a:r>
            <a:r>
              <a:rPr lang="en-US" sz="1200" dirty="0" smtClean="0"/>
              <a:t> </a:t>
            </a:r>
            <a:endParaRPr lang="en-US" sz="1200" dirty="0"/>
          </a:p>
          <a:p>
            <a:endParaRPr lang="en-US" dirty="0"/>
          </a:p>
        </p:txBody>
      </p:sp>
    </p:spTree>
    <p:extLst>
      <p:ext uri="{BB962C8B-B14F-4D97-AF65-F5344CB8AC3E}">
        <p14:creationId xmlns:p14="http://schemas.microsoft.com/office/powerpoint/2010/main" val="1294562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Search Trees</a:t>
            </a:r>
            <a:endParaRPr lang="en-US" sz="4400" dirty="0"/>
          </a:p>
        </p:txBody>
      </p:sp>
      <p:sp>
        <p:nvSpPr>
          <p:cNvPr id="3" name="Content Placeholder 2"/>
          <p:cNvSpPr>
            <a:spLocks noGrp="1"/>
          </p:cNvSpPr>
          <p:nvPr>
            <p:ph idx="1"/>
          </p:nvPr>
        </p:nvSpPr>
        <p:spPr>
          <a:xfrm>
            <a:off x="768941" y="1840191"/>
            <a:ext cx="10848730" cy="1243094"/>
          </a:xfrm>
        </p:spPr>
        <p:txBody>
          <a:bodyPr>
            <a:noAutofit/>
          </a:bodyPr>
          <a:lstStyle/>
          <a:p>
            <a:pPr marL="0" indent="0" algn="ctr">
              <a:lnSpc>
                <a:spcPct val="90000"/>
              </a:lnSpc>
              <a:buNone/>
            </a:pPr>
            <a:r>
              <a:rPr lang="en-US" altLang="en-US" sz="2800" dirty="0" smtClean="0">
                <a:solidFill>
                  <a:schemeClr val="tx1"/>
                </a:solidFill>
              </a:rPr>
              <a:t>A </a:t>
            </a:r>
            <a:r>
              <a:rPr lang="en-US" altLang="en-US" sz="3600" b="1" dirty="0" smtClean="0">
                <a:solidFill>
                  <a:srgbClr val="FFFF00"/>
                </a:solidFill>
              </a:rPr>
              <a:t>binary </a:t>
            </a:r>
            <a:r>
              <a:rPr lang="en-US" altLang="en-US" sz="3600" b="1" dirty="0">
                <a:solidFill>
                  <a:srgbClr val="FFFF00"/>
                </a:solidFill>
              </a:rPr>
              <a:t>search </a:t>
            </a:r>
            <a:r>
              <a:rPr lang="en-US" altLang="en-US" sz="3600" b="1" dirty="0" smtClean="0">
                <a:solidFill>
                  <a:srgbClr val="FFFF00"/>
                </a:solidFill>
              </a:rPr>
              <a:t>tree</a:t>
            </a:r>
            <a:r>
              <a:rPr lang="en-US" altLang="en-US" sz="2800" dirty="0">
                <a:solidFill>
                  <a:srgbClr val="FFFF00"/>
                </a:solidFill>
              </a:rPr>
              <a:t> </a:t>
            </a:r>
            <a:r>
              <a:rPr lang="en-US" altLang="en-US" sz="2800" dirty="0" smtClean="0"/>
              <a:t>is a binary tree where </a:t>
            </a:r>
            <a:r>
              <a:rPr lang="en-US" altLang="en-US" sz="2800" dirty="0"/>
              <a:t>data </a:t>
            </a:r>
            <a:r>
              <a:rPr lang="en-US" altLang="en-US" sz="2800" dirty="0" smtClean="0"/>
              <a:t>is organized in order to </a:t>
            </a:r>
            <a:r>
              <a:rPr lang="en-US" altLang="en-US" sz="2800" b="1" dirty="0">
                <a:solidFill>
                  <a:srgbClr val="FF0066"/>
                </a:solidFill>
              </a:rPr>
              <a:t>simplify </a:t>
            </a:r>
            <a:r>
              <a:rPr lang="en-US" altLang="en-US" sz="2800" b="1" dirty="0" smtClean="0">
                <a:solidFill>
                  <a:srgbClr val="FF0066"/>
                </a:solidFill>
              </a:rPr>
              <a:t>searches</a:t>
            </a:r>
          </a:p>
        </p:txBody>
      </p:sp>
      <p:grpSp>
        <p:nvGrpSpPr>
          <p:cNvPr id="4" name="Group 42"/>
          <p:cNvGrpSpPr>
            <a:grpSpLocks/>
          </p:cNvGrpSpPr>
          <p:nvPr/>
        </p:nvGrpSpPr>
        <p:grpSpPr bwMode="auto">
          <a:xfrm>
            <a:off x="3680318" y="3503687"/>
            <a:ext cx="4428120" cy="3185650"/>
            <a:chOff x="2592" y="1536"/>
            <a:chExt cx="2958" cy="1961"/>
          </a:xfrm>
        </p:grpSpPr>
        <p:sp>
          <p:nvSpPr>
            <p:cNvPr id="5" name="Rectangle 4"/>
            <p:cNvSpPr>
              <a:spLocks noChangeArrowheads="1"/>
            </p:cNvSpPr>
            <p:nvPr/>
          </p:nvSpPr>
          <p:spPr bwMode="auto">
            <a:xfrm>
              <a:off x="3888" y="153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744" y="201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4176"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032" y="201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608"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5040"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896"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3120"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552"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40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784"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321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072"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368" y="288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800"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656" y="288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4032" y="168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H="1">
              <a:off x="3408"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2"/>
            <p:cNvSpPr>
              <a:spLocks noChangeShapeType="1"/>
            </p:cNvSpPr>
            <p:nvPr/>
          </p:nvSpPr>
          <p:spPr bwMode="auto">
            <a:xfrm>
              <a:off x="4224" y="216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H="1">
              <a:off x="3072" y="259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4"/>
            <p:cNvSpPr>
              <a:spLocks noChangeShapeType="1"/>
            </p:cNvSpPr>
            <p:nvPr/>
          </p:nvSpPr>
          <p:spPr bwMode="auto">
            <a:xfrm>
              <a:off x="3600"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5"/>
            <p:cNvSpPr>
              <a:spLocks noChangeShapeType="1"/>
            </p:cNvSpPr>
            <p:nvPr/>
          </p:nvSpPr>
          <p:spPr bwMode="auto">
            <a:xfrm flipH="1">
              <a:off x="4656" y="259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6"/>
            <p:cNvSpPr>
              <a:spLocks noChangeShapeType="1"/>
            </p:cNvSpPr>
            <p:nvPr/>
          </p:nvSpPr>
          <p:spPr bwMode="auto">
            <a:xfrm>
              <a:off x="5088" y="259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27"/>
            <p:cNvSpPr txBox="1">
              <a:spLocks noChangeArrowheads="1"/>
            </p:cNvSpPr>
            <p:nvPr/>
          </p:nvSpPr>
          <p:spPr bwMode="auto">
            <a:xfrm>
              <a:off x="3590" y="291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5088" y="288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2832" y="288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 name="Text Box 30"/>
            <p:cNvSpPr txBox="1">
              <a:spLocks noChangeArrowheads="1"/>
            </p:cNvSpPr>
            <p:nvPr/>
          </p:nvSpPr>
          <p:spPr bwMode="auto">
            <a:xfrm>
              <a:off x="3120"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19</a:t>
              </a:r>
            </a:p>
          </p:txBody>
        </p:sp>
        <p:sp>
          <p:nvSpPr>
            <p:cNvPr id="32" name="Text Box 31"/>
            <p:cNvSpPr txBox="1">
              <a:spLocks noChangeArrowheads="1"/>
            </p:cNvSpPr>
            <p:nvPr/>
          </p:nvSpPr>
          <p:spPr bwMode="auto">
            <a:xfrm>
              <a:off x="3744" y="201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3" name="Text Box 32"/>
            <p:cNvSpPr txBox="1">
              <a:spLocks noChangeArrowheads="1"/>
            </p:cNvSpPr>
            <p:nvPr/>
          </p:nvSpPr>
          <p:spPr bwMode="auto">
            <a:xfrm>
              <a:off x="4368" y="288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3"/>
            <p:cNvSpPr txBox="1">
              <a:spLocks noChangeArrowheads="1"/>
            </p:cNvSpPr>
            <p:nvPr/>
          </p:nvSpPr>
          <p:spPr bwMode="auto">
            <a:xfrm>
              <a:off x="4608"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5" name="Text Box 34"/>
            <p:cNvSpPr txBox="1">
              <a:spLocks noChangeArrowheads="1"/>
            </p:cNvSpPr>
            <p:nvPr/>
          </p:nvSpPr>
          <p:spPr bwMode="auto">
            <a:xfrm>
              <a:off x="2592"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5"/>
            <p:cNvSpPr txBox="1">
              <a:spLocks noChangeArrowheads="1"/>
            </p:cNvSpPr>
            <p:nvPr/>
          </p:nvSpPr>
          <p:spPr bwMode="auto">
            <a:xfrm>
              <a:off x="3312" y="326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6"/>
            <p:cNvSpPr>
              <a:spLocks noChangeShapeType="1"/>
            </p:cNvSpPr>
            <p:nvPr/>
          </p:nvSpPr>
          <p:spPr bwMode="auto">
            <a:xfrm flipH="1">
              <a:off x="2832"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a:off x="3312"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Text Box 38"/>
            <p:cNvSpPr txBox="1">
              <a:spLocks noChangeArrowheads="1"/>
            </p:cNvSpPr>
            <p:nvPr/>
          </p:nvSpPr>
          <p:spPr bwMode="auto">
            <a:xfrm>
              <a:off x="4128" y="326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39"/>
            <p:cNvSpPr txBox="1">
              <a:spLocks noChangeArrowheads="1"/>
            </p:cNvSpPr>
            <p:nvPr/>
          </p:nvSpPr>
          <p:spPr bwMode="auto">
            <a:xfrm>
              <a:off x="4848" y="326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40"/>
            <p:cNvSpPr>
              <a:spLocks noChangeShapeType="1"/>
            </p:cNvSpPr>
            <p:nvPr/>
          </p:nvSpPr>
          <p:spPr bwMode="auto">
            <a:xfrm flipH="1">
              <a:off x="4368" y="302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a:off x="4848" y="302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3" name="TextBox 42"/>
          <p:cNvSpPr txBox="1"/>
          <p:nvPr/>
        </p:nvSpPr>
        <p:spPr>
          <a:xfrm>
            <a:off x="5449770" y="3203001"/>
            <a:ext cx="1067747" cy="369332"/>
          </a:xfrm>
          <a:prstGeom prst="rect">
            <a:avLst/>
          </a:prstGeom>
          <a:noFill/>
        </p:spPr>
        <p:txBody>
          <a:bodyPr wrap="square" rtlCol="0">
            <a:spAutoFit/>
          </a:bodyPr>
          <a:lstStyle/>
          <a:p>
            <a:r>
              <a:rPr lang="en-US" dirty="0" smtClean="0"/>
              <a:t>ROOT</a:t>
            </a:r>
            <a:endParaRPr lang="en-US" dirty="0"/>
          </a:p>
        </p:txBody>
      </p:sp>
      <p:sp>
        <p:nvSpPr>
          <p:cNvPr id="44" name="TextBox 43"/>
          <p:cNvSpPr txBox="1"/>
          <p:nvPr/>
        </p:nvSpPr>
        <p:spPr>
          <a:xfrm>
            <a:off x="295627" y="3984000"/>
            <a:ext cx="2980040" cy="1698927"/>
          </a:xfrm>
          <a:prstGeom prst="rect">
            <a:avLst/>
          </a:prstGeom>
          <a:solidFill>
            <a:srgbClr val="FFC000"/>
          </a:solidFill>
        </p:spPr>
        <p:txBody>
          <a:bodyPr wrap="square" rtlCol="0">
            <a:spAutoFit/>
          </a:bodyPr>
          <a:lstStyle>
            <a:defPPr>
              <a:defRPr lang="en-US"/>
            </a:defPPr>
            <a:lvl1pPr algn="ctr">
              <a:lnSpc>
                <a:spcPct val="90000"/>
              </a:lnSpc>
              <a:defRPr sz="2800">
                <a:solidFill>
                  <a:schemeClr val="bg1"/>
                </a:solidFill>
              </a:defRPr>
            </a:lvl1pPr>
          </a:lstStyle>
          <a:p>
            <a:r>
              <a:rPr lang="en-US" altLang="en-US" dirty="0"/>
              <a:t>Left subtree of a </a:t>
            </a:r>
            <a:r>
              <a:rPr lang="en-US" altLang="en-US" b="1" dirty="0"/>
              <a:t>node</a:t>
            </a:r>
            <a:r>
              <a:rPr lang="en-US" altLang="en-US" dirty="0"/>
              <a:t> contains data values </a:t>
            </a:r>
            <a:r>
              <a:rPr lang="en-US" altLang="en-US" sz="3200" b="1" dirty="0"/>
              <a:t>&lt;</a:t>
            </a:r>
            <a:r>
              <a:rPr lang="en-US" altLang="en-US" dirty="0"/>
              <a:t> the data in the node</a:t>
            </a:r>
            <a:endParaRPr lang="en-US" dirty="0"/>
          </a:p>
        </p:txBody>
      </p:sp>
      <p:sp>
        <p:nvSpPr>
          <p:cNvPr id="45" name="TextBox 44"/>
          <p:cNvSpPr txBox="1"/>
          <p:nvPr/>
        </p:nvSpPr>
        <p:spPr>
          <a:xfrm>
            <a:off x="8853943" y="4010531"/>
            <a:ext cx="2811895" cy="1698927"/>
          </a:xfrm>
          <a:prstGeom prst="rect">
            <a:avLst/>
          </a:prstGeom>
          <a:solidFill>
            <a:srgbClr val="FFC000"/>
          </a:solidFill>
        </p:spPr>
        <p:txBody>
          <a:bodyPr wrap="square" rtlCol="0">
            <a:spAutoFit/>
          </a:bodyPr>
          <a:lstStyle/>
          <a:p>
            <a:pPr algn="ctr">
              <a:lnSpc>
                <a:spcPct val="90000"/>
              </a:lnSpc>
            </a:pPr>
            <a:r>
              <a:rPr lang="en-US" altLang="en-US" sz="2800" dirty="0">
                <a:solidFill>
                  <a:schemeClr val="bg1"/>
                </a:solidFill>
              </a:rPr>
              <a:t>Right subtree of a </a:t>
            </a:r>
            <a:r>
              <a:rPr lang="en-US" altLang="en-US" sz="2800" b="1" dirty="0">
                <a:solidFill>
                  <a:schemeClr val="bg1"/>
                </a:solidFill>
              </a:rPr>
              <a:t>node</a:t>
            </a:r>
            <a:r>
              <a:rPr lang="en-US" altLang="en-US" sz="2800" dirty="0">
                <a:solidFill>
                  <a:schemeClr val="bg1"/>
                </a:solidFill>
              </a:rPr>
              <a:t> contains values </a:t>
            </a:r>
            <a:r>
              <a:rPr lang="en-US" altLang="en-US" sz="3200" b="1" dirty="0">
                <a:solidFill>
                  <a:schemeClr val="bg1"/>
                </a:solidFill>
              </a:rPr>
              <a:t>&gt;</a:t>
            </a:r>
            <a:r>
              <a:rPr lang="en-US" altLang="en-US" sz="2800" dirty="0">
                <a:solidFill>
                  <a:schemeClr val="bg1"/>
                </a:solidFill>
              </a:rPr>
              <a:t> the data in the node </a:t>
            </a:r>
            <a:endParaRPr lang="en-US" dirty="0">
              <a:solidFill>
                <a:schemeClr val="bg1"/>
              </a:solidFill>
            </a:endParaRPr>
          </a:p>
        </p:txBody>
      </p:sp>
    </p:spTree>
    <p:extLst>
      <p:ext uri="{BB962C8B-B14F-4D97-AF65-F5344CB8AC3E}">
        <p14:creationId xmlns:p14="http://schemas.microsoft.com/office/powerpoint/2010/main" val="99503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34" y="70047"/>
            <a:ext cx="11065091" cy="1456267"/>
          </a:xfrm>
        </p:spPr>
        <p:txBody>
          <a:bodyPr>
            <a:noAutofit/>
          </a:bodyPr>
          <a:lstStyle/>
          <a:p>
            <a:pPr algn="ctr"/>
            <a:r>
              <a:rPr lang="en-US" sz="6000" dirty="0" smtClean="0"/>
              <a:t>BST Searching</a:t>
            </a:r>
            <a:endParaRPr lang="en-US" sz="6000" dirty="0"/>
          </a:p>
        </p:txBody>
      </p:sp>
      <p:sp>
        <p:nvSpPr>
          <p:cNvPr id="3" name="TextBox 2"/>
          <p:cNvSpPr txBox="1"/>
          <p:nvPr/>
        </p:nvSpPr>
        <p:spPr>
          <a:xfrm>
            <a:off x="189453" y="2504660"/>
            <a:ext cx="3795327" cy="2769989"/>
          </a:xfrm>
          <a:prstGeom prst="rect">
            <a:avLst/>
          </a:prstGeom>
          <a:noFill/>
        </p:spPr>
        <p:txBody>
          <a:bodyPr wrap="square" rtlCol="0">
            <a:spAutoFit/>
          </a:bodyPr>
          <a:lstStyle/>
          <a:p>
            <a:r>
              <a:rPr lang="en-US" b="1" dirty="0" smtClean="0"/>
              <a:t>El </a:t>
            </a:r>
            <a:r>
              <a:rPr lang="en-US" b="1" dirty="0" err="1"/>
              <a:t>Árbol</a:t>
            </a:r>
            <a:r>
              <a:rPr lang="en-US" b="1" dirty="0"/>
              <a:t> del Tule</a:t>
            </a:r>
            <a:r>
              <a:rPr lang="en-US" dirty="0"/>
              <a:t> (Spanish for </a:t>
            </a:r>
            <a:r>
              <a:rPr lang="en-US" b="1" dirty="0"/>
              <a:t>The Tree of Tule</a:t>
            </a:r>
            <a:r>
              <a:rPr lang="en-US" dirty="0"/>
              <a:t>) is a tree located in the church grounds in the town center of Santa </a:t>
            </a:r>
            <a:r>
              <a:rPr lang="en-US" dirty="0" err="1"/>
              <a:t>María</a:t>
            </a:r>
            <a:r>
              <a:rPr lang="en-US" dirty="0"/>
              <a:t> del Tule in the Mexican state of Oaxaca, approximately 9 km (6 mi) east of the city of Oaxaca on the road to Mitla. It is a Montezuma cypress </a:t>
            </a:r>
            <a:r>
              <a:rPr lang="en-US" dirty="0" smtClean="0"/>
              <a:t>and has </a:t>
            </a:r>
            <a:r>
              <a:rPr lang="en-US" dirty="0"/>
              <a:t>the </a:t>
            </a:r>
            <a:r>
              <a:rPr lang="en-US" dirty="0" smtClean="0"/>
              <a:t>stoutest trunk</a:t>
            </a:r>
            <a:r>
              <a:rPr lang="en-US" dirty="0"/>
              <a:t> of any tree in the </a:t>
            </a:r>
            <a:r>
              <a:rPr lang="en-US" dirty="0" smtClean="0"/>
              <a:t>world.</a:t>
            </a:r>
          </a:p>
          <a:p>
            <a:r>
              <a:rPr lang="en-US" sz="1200" dirty="0">
                <a:hlinkClick r:id="rId3"/>
              </a:rPr>
              <a:t>https://en.wikipedia.org/wiki/%</a:t>
            </a:r>
            <a:r>
              <a:rPr lang="en-US" sz="1200" dirty="0" smtClean="0">
                <a:hlinkClick r:id="rId3"/>
              </a:rPr>
              <a:t>C3%81rbol_del_Tule</a:t>
            </a:r>
            <a:r>
              <a:rPr lang="en-US" sz="1200" dirty="0" smtClean="0"/>
              <a:t> </a:t>
            </a:r>
            <a:endParaRPr lang="en-US" dirty="0"/>
          </a:p>
        </p:txBody>
      </p:sp>
      <p:pic>
        <p:nvPicPr>
          <p:cNvPr id="1026" name="Picture 2" descr="Image result for árbol del t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347" y="1248018"/>
            <a:ext cx="8017102" cy="53316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27675" y="6581001"/>
            <a:ext cx="7718445" cy="276999"/>
          </a:xfrm>
          <a:prstGeom prst="rect">
            <a:avLst/>
          </a:prstGeom>
          <a:noFill/>
        </p:spPr>
        <p:txBody>
          <a:bodyPr wrap="square" rtlCol="0">
            <a:spAutoFit/>
          </a:bodyPr>
          <a:lstStyle/>
          <a:p>
            <a:r>
              <a:rPr lang="en-US" sz="1200" dirty="0">
                <a:hlinkClick r:id="rId5"/>
              </a:rPr>
              <a:t>https://</a:t>
            </a:r>
            <a:r>
              <a:rPr lang="en-US" sz="1200" dirty="0" smtClean="0">
                <a:hlinkClick r:id="rId5"/>
              </a:rPr>
              <a:t>www.flickr.com/photos/expedicaoinfinitahighway/7074862877</a:t>
            </a:r>
            <a:r>
              <a:rPr lang="en-US" sz="1200" dirty="0" smtClean="0"/>
              <a:t> </a:t>
            </a:r>
            <a:endParaRPr lang="en-US" sz="1200" dirty="0"/>
          </a:p>
        </p:txBody>
      </p:sp>
    </p:spTree>
    <p:extLst>
      <p:ext uri="{BB962C8B-B14F-4D97-AF65-F5344CB8AC3E}">
        <p14:creationId xmlns:p14="http://schemas.microsoft.com/office/powerpoint/2010/main" val="398654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26170"/>
            <a:ext cx="10131425" cy="1456267"/>
          </a:xfrm>
        </p:spPr>
        <p:txBody>
          <a:bodyPr>
            <a:normAutofit/>
          </a:bodyPr>
          <a:lstStyle/>
          <a:p>
            <a:r>
              <a:rPr lang="en-US" sz="4400" dirty="0" smtClean="0"/>
              <a:t>Searching in a Binary SEARCH Tree</a:t>
            </a:r>
            <a:endParaRPr lang="en-US" sz="4400" dirty="0"/>
          </a:p>
        </p:txBody>
      </p:sp>
      <p:sp>
        <p:nvSpPr>
          <p:cNvPr id="3" name="Content Placeholder 2"/>
          <p:cNvSpPr>
            <a:spLocks noGrp="1"/>
          </p:cNvSpPr>
          <p:nvPr>
            <p:ph idx="1"/>
          </p:nvPr>
        </p:nvSpPr>
        <p:spPr>
          <a:xfrm>
            <a:off x="483441" y="1920790"/>
            <a:ext cx="7650909" cy="4359570"/>
          </a:xfrm>
        </p:spPr>
        <p:txBody>
          <a:bodyPr>
            <a:normAutofit lnSpcReduction="10000"/>
          </a:bodyPr>
          <a:lstStyle/>
          <a:p>
            <a:pPr marL="457200" indent="-457200">
              <a:lnSpc>
                <a:spcPct val="90000"/>
              </a:lnSpc>
              <a:buClr>
                <a:schemeClr val="tx1"/>
              </a:buClr>
              <a:buFont typeface="+mj-lt"/>
              <a:buAutoNum type="arabicPeriod"/>
            </a:pPr>
            <a:r>
              <a:rPr lang="en-US" altLang="en-US" sz="2800" dirty="0"/>
              <a:t>Start at root </a:t>
            </a:r>
            <a:r>
              <a:rPr lang="en-US" altLang="en-US" sz="2800" dirty="0" smtClean="0"/>
              <a:t>node</a:t>
            </a:r>
            <a:br>
              <a:rPr lang="en-US" altLang="en-US" sz="2800" dirty="0" smtClean="0"/>
            </a:br>
            <a:endParaRPr lang="en-US" altLang="en-US" sz="2800" dirty="0"/>
          </a:p>
          <a:p>
            <a:pPr marL="457200" indent="-457200">
              <a:lnSpc>
                <a:spcPct val="90000"/>
              </a:lnSpc>
              <a:buClr>
                <a:schemeClr val="tx1"/>
              </a:buClr>
              <a:buFont typeface="+mj-lt"/>
              <a:buAutoNum type="arabicPeriod"/>
            </a:pPr>
            <a:r>
              <a:rPr lang="en-US" altLang="en-US" sz="2800" dirty="0"/>
              <a:t>Examine node </a:t>
            </a:r>
            <a:r>
              <a:rPr lang="en-US" altLang="en-US" sz="2800" dirty="0" smtClean="0"/>
              <a:t>data:</a:t>
            </a:r>
          </a:p>
          <a:p>
            <a:pPr marL="857250" lvl="1" indent="-457200">
              <a:lnSpc>
                <a:spcPct val="90000"/>
              </a:lnSpc>
              <a:buClr>
                <a:schemeClr val="tx1"/>
              </a:buClr>
              <a:buFont typeface="+mj-lt"/>
              <a:buAutoNum type="arabicPeriod"/>
            </a:pPr>
            <a:r>
              <a:rPr lang="en-US" altLang="en-US" sz="2400" dirty="0" smtClean="0"/>
              <a:t>Is </a:t>
            </a:r>
            <a:r>
              <a:rPr lang="en-US" altLang="en-US" sz="2400" dirty="0"/>
              <a:t>it desired value? </a:t>
            </a:r>
            <a:r>
              <a:rPr lang="en-US" altLang="en-US" sz="2400" dirty="0" smtClean="0"/>
              <a:t>Done</a:t>
            </a:r>
          </a:p>
          <a:p>
            <a:pPr marL="857250" lvl="1" indent="-457200">
              <a:lnSpc>
                <a:spcPct val="90000"/>
              </a:lnSpc>
              <a:buClr>
                <a:schemeClr val="tx1"/>
              </a:buClr>
              <a:buFont typeface="+mj-lt"/>
              <a:buAutoNum type="arabicPeriod"/>
            </a:pPr>
            <a:r>
              <a:rPr lang="en-US" altLang="en-US" sz="2400" dirty="0" smtClean="0"/>
              <a:t>Else</a:t>
            </a:r>
            <a:r>
              <a:rPr lang="en-US" altLang="en-US" sz="2400" dirty="0"/>
              <a:t>, is desired data &lt; node data? Repeat step 2 with left </a:t>
            </a:r>
            <a:r>
              <a:rPr lang="en-US" altLang="en-US" sz="2400" dirty="0" smtClean="0"/>
              <a:t>subtree</a:t>
            </a:r>
          </a:p>
          <a:p>
            <a:pPr marL="857250" lvl="1" indent="-457200">
              <a:lnSpc>
                <a:spcPct val="90000"/>
              </a:lnSpc>
              <a:buClr>
                <a:schemeClr val="tx1"/>
              </a:buClr>
              <a:buFont typeface="+mj-lt"/>
              <a:buAutoNum type="arabicPeriod"/>
            </a:pPr>
            <a:r>
              <a:rPr lang="en-US" altLang="en-US" sz="2400" dirty="0" smtClean="0"/>
              <a:t>Else</a:t>
            </a:r>
            <a:r>
              <a:rPr lang="en-US" altLang="en-US" sz="2400" dirty="0"/>
              <a:t>, is desired data &gt; node data? Repeat step 2 with right </a:t>
            </a:r>
            <a:r>
              <a:rPr lang="en-US" altLang="en-US" sz="2400" dirty="0" smtClean="0"/>
              <a:t>subtree</a:t>
            </a:r>
            <a:br>
              <a:rPr lang="en-US" altLang="en-US" sz="2400" dirty="0" smtClean="0"/>
            </a:br>
            <a:endParaRPr lang="en-US" altLang="en-US" sz="2400" dirty="0"/>
          </a:p>
          <a:p>
            <a:pPr marL="457200" indent="-457200">
              <a:lnSpc>
                <a:spcPct val="90000"/>
              </a:lnSpc>
              <a:buClr>
                <a:schemeClr val="tx1"/>
              </a:buClr>
              <a:buFont typeface="+mj-lt"/>
              <a:buAutoNum type="arabicPeriod"/>
            </a:pPr>
            <a:r>
              <a:rPr lang="en-US" altLang="en-US" sz="2800" dirty="0"/>
              <a:t>Continue until desired  value found or a null pointer reached</a:t>
            </a:r>
          </a:p>
          <a:p>
            <a:endParaRPr lang="en-US" dirty="0"/>
          </a:p>
        </p:txBody>
      </p:sp>
      <p:grpSp>
        <p:nvGrpSpPr>
          <p:cNvPr id="4" name="Group 42"/>
          <p:cNvGrpSpPr>
            <a:grpSpLocks/>
          </p:cNvGrpSpPr>
          <p:nvPr/>
        </p:nvGrpSpPr>
        <p:grpSpPr bwMode="auto">
          <a:xfrm>
            <a:off x="7572375" y="3468283"/>
            <a:ext cx="4619625" cy="3109913"/>
            <a:chOff x="2852" y="1488"/>
            <a:chExt cx="2910" cy="1959"/>
          </a:xfrm>
        </p:grpSpPr>
        <p:sp>
          <p:nvSpPr>
            <p:cNvPr id="5" name="Rectangle 4"/>
            <p:cNvSpPr>
              <a:spLocks noChangeArrowheads="1"/>
            </p:cNvSpPr>
            <p:nvPr/>
          </p:nvSpPr>
          <p:spPr bwMode="auto">
            <a:xfrm>
              <a:off x="4100" y="1488"/>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 name="Rectangle 5"/>
            <p:cNvSpPr>
              <a:spLocks noChangeArrowheads="1"/>
            </p:cNvSpPr>
            <p:nvPr/>
          </p:nvSpPr>
          <p:spPr bwMode="auto">
            <a:xfrm>
              <a:off x="3956" y="196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4388"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244"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820"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525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108"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3332"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764"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62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2996"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342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284"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45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50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Line 20"/>
            <p:cNvSpPr>
              <a:spLocks noChangeShapeType="1"/>
            </p:cNvSpPr>
            <p:nvPr/>
          </p:nvSpPr>
          <p:spPr bwMode="auto">
            <a:xfrm>
              <a:off x="4244" y="1632"/>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H="1">
              <a:off x="3620"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2"/>
            <p:cNvSpPr>
              <a:spLocks noChangeShapeType="1"/>
            </p:cNvSpPr>
            <p:nvPr/>
          </p:nvSpPr>
          <p:spPr bwMode="auto">
            <a:xfrm>
              <a:off x="4436"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H="1">
              <a:off x="3284" y="2544"/>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4"/>
            <p:cNvSpPr>
              <a:spLocks noChangeShapeType="1"/>
            </p:cNvSpPr>
            <p:nvPr/>
          </p:nvSpPr>
          <p:spPr bwMode="auto">
            <a:xfrm>
              <a:off x="3812"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5"/>
            <p:cNvSpPr>
              <a:spLocks noChangeShapeType="1"/>
            </p:cNvSpPr>
            <p:nvPr/>
          </p:nvSpPr>
          <p:spPr bwMode="auto">
            <a:xfrm flipH="1">
              <a:off x="4868" y="2544"/>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6"/>
            <p:cNvSpPr>
              <a:spLocks noChangeShapeType="1"/>
            </p:cNvSpPr>
            <p:nvPr/>
          </p:nvSpPr>
          <p:spPr bwMode="auto">
            <a:xfrm>
              <a:off x="5300"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27"/>
            <p:cNvSpPr txBox="1">
              <a:spLocks noChangeArrowheads="1"/>
            </p:cNvSpPr>
            <p:nvPr/>
          </p:nvSpPr>
          <p:spPr bwMode="auto">
            <a:xfrm>
              <a:off x="3802" y="28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8"/>
            <p:cNvSpPr txBox="1">
              <a:spLocks noChangeArrowheads="1"/>
            </p:cNvSpPr>
            <p:nvPr/>
          </p:nvSpPr>
          <p:spPr bwMode="auto">
            <a:xfrm>
              <a:off x="5300" y="2832"/>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9"/>
            <p:cNvSpPr txBox="1">
              <a:spLocks noChangeArrowheads="1"/>
            </p:cNvSpPr>
            <p:nvPr/>
          </p:nvSpPr>
          <p:spPr bwMode="auto">
            <a:xfrm>
              <a:off x="3044" y="2832"/>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 name="Text Box 30"/>
            <p:cNvSpPr txBox="1">
              <a:spLocks noChangeArrowheads="1"/>
            </p:cNvSpPr>
            <p:nvPr/>
          </p:nvSpPr>
          <p:spPr bwMode="auto">
            <a:xfrm>
              <a:off x="3332"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2" name="Text Box 31"/>
            <p:cNvSpPr txBox="1">
              <a:spLocks noChangeArrowheads="1"/>
            </p:cNvSpPr>
            <p:nvPr/>
          </p:nvSpPr>
          <p:spPr bwMode="auto">
            <a:xfrm>
              <a:off x="3956" y="196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3" name="Text Box 32"/>
            <p:cNvSpPr txBox="1">
              <a:spLocks noChangeArrowheads="1"/>
            </p:cNvSpPr>
            <p:nvPr/>
          </p:nvSpPr>
          <p:spPr bwMode="auto">
            <a:xfrm>
              <a:off x="4580" y="2832"/>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3"/>
            <p:cNvSpPr txBox="1">
              <a:spLocks noChangeArrowheads="1"/>
            </p:cNvSpPr>
            <p:nvPr/>
          </p:nvSpPr>
          <p:spPr bwMode="auto">
            <a:xfrm>
              <a:off x="4820"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5" name="Text Box 34"/>
            <p:cNvSpPr txBox="1">
              <a:spLocks noChangeArrowheads="1"/>
            </p:cNvSpPr>
            <p:nvPr/>
          </p:nvSpPr>
          <p:spPr bwMode="auto">
            <a:xfrm>
              <a:off x="2852" y="31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5"/>
            <p:cNvSpPr txBox="1">
              <a:spLocks noChangeArrowheads="1"/>
            </p:cNvSpPr>
            <p:nvPr/>
          </p:nvSpPr>
          <p:spPr bwMode="auto">
            <a:xfrm>
              <a:off x="3476" y="31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6"/>
            <p:cNvSpPr>
              <a:spLocks noChangeShapeType="1"/>
            </p:cNvSpPr>
            <p:nvPr/>
          </p:nvSpPr>
          <p:spPr bwMode="auto">
            <a:xfrm flipH="1">
              <a:off x="3044" y="2928"/>
              <a:ext cx="288"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a:off x="3476" y="292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Text Box 38"/>
            <p:cNvSpPr txBox="1">
              <a:spLocks noChangeArrowheads="1"/>
            </p:cNvSpPr>
            <p:nvPr/>
          </p:nvSpPr>
          <p:spPr bwMode="auto">
            <a:xfrm>
              <a:off x="422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39"/>
            <p:cNvSpPr txBox="1">
              <a:spLocks noChangeArrowheads="1"/>
            </p:cNvSpPr>
            <p:nvPr/>
          </p:nvSpPr>
          <p:spPr bwMode="auto">
            <a:xfrm>
              <a:off x="494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40"/>
            <p:cNvSpPr>
              <a:spLocks noChangeShapeType="1"/>
            </p:cNvSpPr>
            <p:nvPr/>
          </p:nvSpPr>
          <p:spPr bwMode="auto">
            <a:xfrm flipH="1">
              <a:off x="4580" y="29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a:off x="5060" y="29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3" name="TextBox 42"/>
          <p:cNvSpPr txBox="1"/>
          <p:nvPr/>
        </p:nvSpPr>
        <p:spPr>
          <a:xfrm>
            <a:off x="9382493" y="3131217"/>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361155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Searching in a Binary search Tree</a:t>
            </a:r>
            <a:endParaRPr lang="en-US" sz="4400" dirty="0"/>
          </a:p>
        </p:txBody>
      </p:sp>
      <p:sp>
        <p:nvSpPr>
          <p:cNvPr id="3" name="Content Placeholder 2"/>
          <p:cNvSpPr>
            <a:spLocks noGrp="1"/>
          </p:cNvSpPr>
          <p:nvPr>
            <p:ph idx="1"/>
          </p:nvPr>
        </p:nvSpPr>
        <p:spPr>
          <a:xfrm>
            <a:off x="462882" y="1886252"/>
            <a:ext cx="8002960" cy="4359570"/>
          </a:xfrm>
        </p:spPr>
        <p:txBody>
          <a:bodyPr>
            <a:normAutofit/>
          </a:bodyPr>
          <a:lstStyle/>
          <a:p>
            <a:pPr marL="114300" indent="-114300">
              <a:lnSpc>
                <a:spcPct val="95000"/>
              </a:lnSpc>
              <a:buClr>
                <a:srgbClr val="008000"/>
              </a:buClr>
              <a:buFont typeface="Times" panose="02020603050405020304" pitchFamily="18" charset="0"/>
              <a:buNone/>
            </a:pPr>
            <a:r>
              <a:rPr lang="en-US" altLang="en-US" sz="2400" dirty="0"/>
              <a:t>To locate the node containing </a:t>
            </a:r>
            <a:r>
              <a:rPr lang="en-US" altLang="en-US" sz="2400" b="1" dirty="0">
                <a:solidFill>
                  <a:srgbClr val="00B0F0"/>
                </a:solidFill>
                <a:latin typeface="Courier New" panose="02070309020205020404" pitchFamily="49" charset="0"/>
              </a:rPr>
              <a:t>43</a:t>
            </a:r>
            <a:r>
              <a:rPr lang="en-US" altLang="en-US" sz="2400" dirty="0"/>
              <a:t>, </a:t>
            </a:r>
          </a:p>
          <a:p>
            <a:pPr marL="914400" lvl="1" indent="-393700">
              <a:lnSpc>
                <a:spcPct val="95000"/>
              </a:lnSpc>
            </a:pPr>
            <a:r>
              <a:rPr lang="en-US" altLang="en-US" sz="2400" dirty="0"/>
              <a:t>Examine the root node (</a:t>
            </a:r>
            <a:r>
              <a:rPr lang="en-US" altLang="en-US" sz="2400" dirty="0">
                <a:latin typeface="Courier New" panose="02070309020205020404" pitchFamily="49" charset="0"/>
              </a:rPr>
              <a:t>31</a:t>
            </a:r>
            <a:r>
              <a:rPr lang="en-US" altLang="en-US" sz="2400" dirty="0"/>
              <a:t>) first</a:t>
            </a:r>
          </a:p>
          <a:p>
            <a:pPr marL="914400" lvl="1" indent="-393700">
              <a:lnSpc>
                <a:spcPct val="95000"/>
              </a:lnSpc>
            </a:pPr>
            <a:r>
              <a:rPr lang="en-US" altLang="en-US" sz="2400" dirty="0"/>
              <a:t>Since </a:t>
            </a:r>
            <a:r>
              <a:rPr lang="en-US" altLang="en-US" sz="2400" dirty="0">
                <a:latin typeface="Courier New" panose="02070309020205020404" pitchFamily="49" charset="0"/>
              </a:rPr>
              <a:t>43 </a:t>
            </a:r>
            <a:r>
              <a:rPr lang="en-US" altLang="en-US" sz="2400" dirty="0" smtClean="0">
                <a:latin typeface="Courier New" panose="02070309020205020404" pitchFamily="49" charset="0"/>
              </a:rPr>
              <a:t>&gt; </a:t>
            </a:r>
            <a:r>
              <a:rPr lang="en-US" altLang="en-US" sz="2400" dirty="0">
                <a:latin typeface="Courier New" panose="02070309020205020404" pitchFamily="49" charset="0"/>
              </a:rPr>
              <a:t>31</a:t>
            </a:r>
            <a:r>
              <a:rPr lang="en-US" altLang="en-US" sz="2400" dirty="0"/>
              <a:t>, examine the right child of the node containing </a:t>
            </a:r>
            <a:r>
              <a:rPr lang="en-US" altLang="en-US" sz="2400" dirty="0">
                <a:latin typeface="Courier New" panose="02070309020205020404" pitchFamily="49" charset="0"/>
              </a:rPr>
              <a:t>31</a:t>
            </a:r>
            <a:r>
              <a:rPr lang="en-US" altLang="en-US" sz="2400" dirty="0"/>
              <a:t>, (</a:t>
            </a:r>
            <a:r>
              <a:rPr lang="en-US" altLang="en-US" sz="2400" dirty="0">
                <a:latin typeface="Courier New" panose="02070309020205020404" pitchFamily="49" charset="0"/>
              </a:rPr>
              <a:t>59</a:t>
            </a:r>
            <a:r>
              <a:rPr lang="en-US" altLang="en-US" sz="2400" dirty="0"/>
              <a:t>) </a:t>
            </a:r>
          </a:p>
          <a:p>
            <a:pPr marL="914400" lvl="1" indent="-393700">
              <a:lnSpc>
                <a:spcPct val="95000"/>
              </a:lnSpc>
            </a:pPr>
            <a:r>
              <a:rPr lang="en-US" altLang="en-US" sz="2400" dirty="0"/>
              <a:t>Since </a:t>
            </a:r>
            <a:r>
              <a:rPr lang="en-US" altLang="en-US" sz="2400" dirty="0">
                <a:latin typeface="Courier New" panose="02070309020205020404" pitchFamily="49" charset="0"/>
              </a:rPr>
              <a:t>43 &lt; 59</a:t>
            </a:r>
            <a:r>
              <a:rPr lang="en-US" altLang="en-US" sz="2400" dirty="0"/>
              <a:t>, examine the left child of the node containing </a:t>
            </a:r>
            <a:r>
              <a:rPr lang="en-US" altLang="en-US" sz="2400" dirty="0">
                <a:latin typeface="Courier New" panose="02070309020205020404" pitchFamily="49" charset="0"/>
              </a:rPr>
              <a:t>59</a:t>
            </a:r>
            <a:r>
              <a:rPr lang="en-US" altLang="en-US" sz="2400" dirty="0"/>
              <a:t>, (</a:t>
            </a:r>
            <a:r>
              <a:rPr lang="en-US" altLang="en-US" sz="2400" dirty="0">
                <a:latin typeface="Courier New" panose="02070309020205020404" pitchFamily="49" charset="0"/>
              </a:rPr>
              <a:t>43</a:t>
            </a:r>
            <a:r>
              <a:rPr lang="en-US" altLang="en-US" sz="2400" dirty="0"/>
              <a:t>)</a:t>
            </a:r>
          </a:p>
          <a:p>
            <a:pPr marL="914400" lvl="1" indent="-393700">
              <a:lnSpc>
                <a:spcPct val="95000"/>
              </a:lnSpc>
            </a:pPr>
            <a:r>
              <a:rPr lang="en-US" altLang="en-US" sz="2400" dirty="0"/>
              <a:t>The node containing</a:t>
            </a:r>
            <a:br>
              <a:rPr lang="en-US" altLang="en-US" sz="2400" dirty="0"/>
            </a:br>
            <a:r>
              <a:rPr lang="en-US" altLang="en-US" sz="2400" dirty="0"/>
              <a:t>43 has been found</a:t>
            </a:r>
          </a:p>
          <a:p>
            <a:endParaRPr lang="en-US" dirty="0"/>
          </a:p>
        </p:txBody>
      </p:sp>
      <p:grpSp>
        <p:nvGrpSpPr>
          <p:cNvPr id="44" name="Group 42"/>
          <p:cNvGrpSpPr>
            <a:grpSpLocks/>
          </p:cNvGrpSpPr>
          <p:nvPr/>
        </p:nvGrpSpPr>
        <p:grpSpPr bwMode="auto">
          <a:xfrm>
            <a:off x="7467304" y="3578822"/>
            <a:ext cx="4619625" cy="3109912"/>
            <a:chOff x="2852" y="1488"/>
            <a:chExt cx="2910" cy="1959"/>
          </a:xfrm>
        </p:grpSpPr>
        <p:sp>
          <p:nvSpPr>
            <p:cNvPr id="45" name="Rectangle 4"/>
            <p:cNvSpPr>
              <a:spLocks noChangeArrowheads="1"/>
            </p:cNvSpPr>
            <p:nvPr/>
          </p:nvSpPr>
          <p:spPr bwMode="auto">
            <a:xfrm>
              <a:off x="4100" y="1488"/>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46" name="Rectangle 5"/>
            <p:cNvSpPr>
              <a:spLocks noChangeArrowheads="1"/>
            </p:cNvSpPr>
            <p:nvPr/>
          </p:nvSpPr>
          <p:spPr bwMode="auto">
            <a:xfrm>
              <a:off x="3956" y="196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47" name="Rectangle 6"/>
            <p:cNvSpPr>
              <a:spLocks noChangeArrowheads="1"/>
            </p:cNvSpPr>
            <p:nvPr/>
          </p:nvSpPr>
          <p:spPr bwMode="auto">
            <a:xfrm>
              <a:off x="4388"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48" name="Rectangle 7"/>
            <p:cNvSpPr>
              <a:spLocks noChangeArrowheads="1"/>
            </p:cNvSpPr>
            <p:nvPr/>
          </p:nvSpPr>
          <p:spPr bwMode="auto">
            <a:xfrm>
              <a:off x="4244"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49" name="Rectangle 8"/>
            <p:cNvSpPr>
              <a:spLocks noChangeArrowheads="1"/>
            </p:cNvSpPr>
            <p:nvPr/>
          </p:nvSpPr>
          <p:spPr bwMode="auto">
            <a:xfrm>
              <a:off x="4820"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0" name="Rectangle 9"/>
            <p:cNvSpPr>
              <a:spLocks noChangeArrowheads="1"/>
            </p:cNvSpPr>
            <p:nvPr/>
          </p:nvSpPr>
          <p:spPr bwMode="auto">
            <a:xfrm>
              <a:off x="525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1" name="Rectangle 10"/>
            <p:cNvSpPr>
              <a:spLocks noChangeArrowheads="1"/>
            </p:cNvSpPr>
            <p:nvPr/>
          </p:nvSpPr>
          <p:spPr bwMode="auto">
            <a:xfrm>
              <a:off x="5108"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2" name="Rectangle 11"/>
            <p:cNvSpPr>
              <a:spLocks noChangeArrowheads="1"/>
            </p:cNvSpPr>
            <p:nvPr/>
          </p:nvSpPr>
          <p:spPr bwMode="auto">
            <a:xfrm>
              <a:off x="3332"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3" name="Rectangle 12"/>
            <p:cNvSpPr>
              <a:spLocks noChangeArrowheads="1"/>
            </p:cNvSpPr>
            <p:nvPr/>
          </p:nvSpPr>
          <p:spPr bwMode="auto">
            <a:xfrm>
              <a:off x="3764"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4" name="Rectangle 13"/>
            <p:cNvSpPr>
              <a:spLocks noChangeArrowheads="1"/>
            </p:cNvSpPr>
            <p:nvPr/>
          </p:nvSpPr>
          <p:spPr bwMode="auto">
            <a:xfrm>
              <a:off x="362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5" name="Rectangle 14"/>
            <p:cNvSpPr>
              <a:spLocks noChangeArrowheads="1"/>
            </p:cNvSpPr>
            <p:nvPr/>
          </p:nvSpPr>
          <p:spPr bwMode="auto">
            <a:xfrm>
              <a:off x="2996"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6" name="Rectangle 15"/>
            <p:cNvSpPr>
              <a:spLocks noChangeArrowheads="1"/>
            </p:cNvSpPr>
            <p:nvPr/>
          </p:nvSpPr>
          <p:spPr bwMode="auto">
            <a:xfrm>
              <a:off x="342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7" name="Rectangle 16"/>
            <p:cNvSpPr>
              <a:spLocks noChangeArrowheads="1"/>
            </p:cNvSpPr>
            <p:nvPr/>
          </p:nvSpPr>
          <p:spPr bwMode="auto">
            <a:xfrm>
              <a:off x="3284"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8" name="Rectangle 17"/>
            <p:cNvSpPr>
              <a:spLocks noChangeArrowheads="1"/>
            </p:cNvSpPr>
            <p:nvPr/>
          </p:nvSpPr>
          <p:spPr bwMode="auto">
            <a:xfrm>
              <a:off x="45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9" name="Rectangle 18"/>
            <p:cNvSpPr>
              <a:spLocks noChangeArrowheads="1"/>
            </p:cNvSpPr>
            <p:nvPr/>
          </p:nvSpPr>
          <p:spPr bwMode="auto">
            <a:xfrm>
              <a:off x="50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0" name="Rectangle 19"/>
            <p:cNvSpPr>
              <a:spLocks noChangeArrowheads="1"/>
            </p:cNvSpPr>
            <p:nvPr/>
          </p:nvSpPr>
          <p:spPr bwMode="auto">
            <a:xfrm>
              <a:off x="48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1" name="Line 20"/>
            <p:cNvSpPr>
              <a:spLocks noChangeShapeType="1"/>
            </p:cNvSpPr>
            <p:nvPr/>
          </p:nvSpPr>
          <p:spPr bwMode="auto">
            <a:xfrm>
              <a:off x="4244" y="1632"/>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 name="Line 21"/>
            <p:cNvSpPr>
              <a:spLocks noChangeShapeType="1"/>
            </p:cNvSpPr>
            <p:nvPr/>
          </p:nvSpPr>
          <p:spPr bwMode="auto">
            <a:xfrm flipH="1">
              <a:off x="3620"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 name="Line 22"/>
            <p:cNvSpPr>
              <a:spLocks noChangeShapeType="1"/>
            </p:cNvSpPr>
            <p:nvPr/>
          </p:nvSpPr>
          <p:spPr bwMode="auto">
            <a:xfrm>
              <a:off x="4436"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 name="Line 23"/>
            <p:cNvSpPr>
              <a:spLocks noChangeShapeType="1"/>
            </p:cNvSpPr>
            <p:nvPr/>
          </p:nvSpPr>
          <p:spPr bwMode="auto">
            <a:xfrm flipH="1">
              <a:off x="3284" y="2544"/>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 name="Line 24"/>
            <p:cNvSpPr>
              <a:spLocks noChangeShapeType="1"/>
            </p:cNvSpPr>
            <p:nvPr/>
          </p:nvSpPr>
          <p:spPr bwMode="auto">
            <a:xfrm>
              <a:off x="3812"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Line 25"/>
            <p:cNvSpPr>
              <a:spLocks noChangeShapeType="1"/>
            </p:cNvSpPr>
            <p:nvPr/>
          </p:nvSpPr>
          <p:spPr bwMode="auto">
            <a:xfrm flipH="1">
              <a:off x="4868" y="2544"/>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 name="Line 26"/>
            <p:cNvSpPr>
              <a:spLocks noChangeShapeType="1"/>
            </p:cNvSpPr>
            <p:nvPr/>
          </p:nvSpPr>
          <p:spPr bwMode="auto">
            <a:xfrm>
              <a:off x="5300"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8" name="Text Box 27"/>
            <p:cNvSpPr txBox="1">
              <a:spLocks noChangeArrowheads="1"/>
            </p:cNvSpPr>
            <p:nvPr/>
          </p:nvSpPr>
          <p:spPr bwMode="auto">
            <a:xfrm>
              <a:off x="3802" y="28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69" name="Text Box 28"/>
            <p:cNvSpPr txBox="1">
              <a:spLocks noChangeArrowheads="1"/>
            </p:cNvSpPr>
            <p:nvPr/>
          </p:nvSpPr>
          <p:spPr bwMode="auto">
            <a:xfrm>
              <a:off x="5300" y="2832"/>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70" name="Text Box 29"/>
            <p:cNvSpPr txBox="1">
              <a:spLocks noChangeArrowheads="1"/>
            </p:cNvSpPr>
            <p:nvPr/>
          </p:nvSpPr>
          <p:spPr bwMode="auto">
            <a:xfrm>
              <a:off x="3044" y="2832"/>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71" name="Text Box 30"/>
            <p:cNvSpPr txBox="1">
              <a:spLocks noChangeArrowheads="1"/>
            </p:cNvSpPr>
            <p:nvPr/>
          </p:nvSpPr>
          <p:spPr bwMode="auto">
            <a:xfrm>
              <a:off x="3332"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72" name="Text Box 31"/>
            <p:cNvSpPr txBox="1">
              <a:spLocks noChangeArrowheads="1"/>
            </p:cNvSpPr>
            <p:nvPr/>
          </p:nvSpPr>
          <p:spPr bwMode="auto">
            <a:xfrm>
              <a:off x="3956" y="196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73" name="Text Box 32"/>
            <p:cNvSpPr txBox="1">
              <a:spLocks noChangeArrowheads="1"/>
            </p:cNvSpPr>
            <p:nvPr/>
          </p:nvSpPr>
          <p:spPr bwMode="auto">
            <a:xfrm>
              <a:off x="4580" y="2832"/>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74" name="Text Box 33"/>
            <p:cNvSpPr txBox="1">
              <a:spLocks noChangeArrowheads="1"/>
            </p:cNvSpPr>
            <p:nvPr/>
          </p:nvSpPr>
          <p:spPr bwMode="auto">
            <a:xfrm>
              <a:off x="4820"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75" name="Text Box 34"/>
            <p:cNvSpPr txBox="1">
              <a:spLocks noChangeArrowheads="1"/>
            </p:cNvSpPr>
            <p:nvPr/>
          </p:nvSpPr>
          <p:spPr bwMode="auto">
            <a:xfrm>
              <a:off x="2852" y="31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76" name="Text Box 35"/>
            <p:cNvSpPr txBox="1">
              <a:spLocks noChangeArrowheads="1"/>
            </p:cNvSpPr>
            <p:nvPr/>
          </p:nvSpPr>
          <p:spPr bwMode="auto">
            <a:xfrm>
              <a:off x="3476" y="31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77" name="Line 36"/>
            <p:cNvSpPr>
              <a:spLocks noChangeShapeType="1"/>
            </p:cNvSpPr>
            <p:nvPr/>
          </p:nvSpPr>
          <p:spPr bwMode="auto">
            <a:xfrm flipH="1">
              <a:off x="3044" y="2928"/>
              <a:ext cx="288"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8" name="Line 37"/>
            <p:cNvSpPr>
              <a:spLocks noChangeShapeType="1"/>
            </p:cNvSpPr>
            <p:nvPr/>
          </p:nvSpPr>
          <p:spPr bwMode="auto">
            <a:xfrm>
              <a:off x="3476" y="292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 name="Text Box 38"/>
            <p:cNvSpPr txBox="1">
              <a:spLocks noChangeArrowheads="1"/>
            </p:cNvSpPr>
            <p:nvPr/>
          </p:nvSpPr>
          <p:spPr bwMode="auto">
            <a:xfrm>
              <a:off x="422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80" name="Text Box 39"/>
            <p:cNvSpPr txBox="1">
              <a:spLocks noChangeArrowheads="1"/>
            </p:cNvSpPr>
            <p:nvPr/>
          </p:nvSpPr>
          <p:spPr bwMode="auto">
            <a:xfrm>
              <a:off x="494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rPr>
                <a:t>null</a:t>
              </a:r>
            </a:p>
          </p:txBody>
        </p:sp>
        <p:sp>
          <p:nvSpPr>
            <p:cNvPr id="81" name="Line 40"/>
            <p:cNvSpPr>
              <a:spLocks noChangeShapeType="1"/>
            </p:cNvSpPr>
            <p:nvPr/>
          </p:nvSpPr>
          <p:spPr bwMode="auto">
            <a:xfrm flipH="1">
              <a:off x="4580" y="29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 name="Line 41"/>
            <p:cNvSpPr>
              <a:spLocks noChangeShapeType="1"/>
            </p:cNvSpPr>
            <p:nvPr/>
          </p:nvSpPr>
          <p:spPr bwMode="auto">
            <a:xfrm>
              <a:off x="5060" y="29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3" name="TextBox 42"/>
          <p:cNvSpPr txBox="1"/>
          <p:nvPr/>
        </p:nvSpPr>
        <p:spPr>
          <a:xfrm>
            <a:off x="9295630" y="3253320"/>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336671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002616" cy="1456267"/>
          </a:xfrm>
        </p:spPr>
        <p:txBody>
          <a:bodyPr>
            <a:normAutofit/>
          </a:bodyPr>
          <a:lstStyle/>
          <a:p>
            <a:r>
              <a:rPr lang="en-US" sz="4400" dirty="0" smtClean="0"/>
              <a:t>How many algorithm loop iterations?</a:t>
            </a:r>
            <a:endParaRPr lang="en-US" sz="4400" dirty="0"/>
          </a:p>
        </p:txBody>
      </p:sp>
      <p:sp>
        <p:nvSpPr>
          <p:cNvPr id="3" name="Content Placeholder 2"/>
          <p:cNvSpPr>
            <a:spLocks noGrp="1"/>
          </p:cNvSpPr>
          <p:nvPr>
            <p:ph idx="1"/>
          </p:nvPr>
        </p:nvSpPr>
        <p:spPr>
          <a:xfrm>
            <a:off x="685801" y="1842446"/>
            <a:ext cx="10470989" cy="4665597"/>
          </a:xfrm>
        </p:spPr>
        <p:txBody>
          <a:bodyPr>
            <a:normAutofit lnSpcReduction="10000"/>
          </a:bodyPr>
          <a:lstStyle/>
          <a:p>
            <a:r>
              <a:rPr lang="en-US" sz="2800" dirty="0" smtClean="0"/>
              <a:t>If you have a </a:t>
            </a:r>
            <a:r>
              <a:rPr lang="en-US" sz="2800" b="1" dirty="0" smtClean="0"/>
              <a:t>255-node</a:t>
            </a:r>
            <a:r>
              <a:rPr lang="en-US" sz="2800" dirty="0" smtClean="0"/>
              <a:t> Binary Search Tree (</a:t>
            </a:r>
            <a:r>
              <a:rPr lang="en-US" sz="2800" b="1" dirty="0" smtClean="0"/>
              <a:t>BST</a:t>
            </a:r>
            <a:r>
              <a:rPr lang="en-US" sz="2800" dirty="0" smtClean="0"/>
              <a:t>), how many algorithm loop </a:t>
            </a:r>
            <a:r>
              <a:rPr lang="en-US" sz="2800" b="1" dirty="0" smtClean="0"/>
              <a:t>iterations</a:t>
            </a:r>
            <a:r>
              <a:rPr lang="en-US" sz="2800" dirty="0" smtClean="0"/>
              <a:t> will occur when you </a:t>
            </a:r>
            <a:r>
              <a:rPr lang="en-US" sz="2800" b="1" dirty="0" smtClean="0"/>
              <a:t>INSERT</a:t>
            </a:r>
            <a:r>
              <a:rPr lang="en-US" sz="2800" dirty="0" smtClean="0"/>
              <a:t> a new node?</a:t>
            </a:r>
            <a:br>
              <a:rPr lang="en-US" sz="2800" dirty="0" smtClean="0"/>
            </a:br>
            <a:endParaRPr lang="en-US" sz="2800" dirty="0" smtClean="0"/>
          </a:p>
          <a:p>
            <a:r>
              <a:rPr lang="en-US" sz="2800" dirty="0" smtClean="0"/>
              <a:t>Use </a:t>
            </a:r>
            <a:r>
              <a:rPr lang="en-US" sz="7100" dirty="0">
                <a:solidFill>
                  <a:srgbClr val="FFFF00"/>
                </a:solidFill>
              </a:rPr>
              <a:t>⌊</a:t>
            </a:r>
            <a:r>
              <a:rPr lang="en-US" sz="7100" dirty="0" smtClean="0">
                <a:solidFill>
                  <a:srgbClr val="FFFF00"/>
                </a:solidFill>
              </a:rPr>
              <a:t>log</a:t>
            </a:r>
            <a:r>
              <a:rPr lang="en-US" sz="7100" baseline="-25000" dirty="0" smtClean="0">
                <a:solidFill>
                  <a:srgbClr val="FFFF00"/>
                </a:solidFill>
              </a:rPr>
              <a:t>2</a:t>
            </a:r>
            <a:r>
              <a:rPr lang="en-US" sz="7100" dirty="0" smtClean="0">
                <a:solidFill>
                  <a:srgbClr val="FFFF00"/>
                </a:solidFill>
              </a:rPr>
              <a:t>n⌋</a:t>
            </a:r>
            <a:r>
              <a:rPr lang="en-US" sz="12400" dirty="0" smtClean="0">
                <a:solidFill>
                  <a:srgbClr val="FFFF00"/>
                </a:solidFill>
              </a:rPr>
              <a:t> </a:t>
            </a:r>
            <a:r>
              <a:rPr lang="en-US" sz="2800" dirty="0" smtClean="0"/>
              <a:t>to calculate!</a:t>
            </a:r>
            <a:br>
              <a:rPr lang="en-US" sz="2800" dirty="0" smtClean="0"/>
            </a:br>
            <a:endParaRPr lang="en-US" sz="2800" dirty="0" smtClean="0"/>
          </a:p>
          <a:p>
            <a:r>
              <a:rPr lang="en-US" sz="4400" dirty="0">
                <a:solidFill>
                  <a:srgbClr val="FFFF00"/>
                </a:solidFill>
              </a:rPr>
              <a:t>⌊</a:t>
            </a:r>
            <a:r>
              <a:rPr lang="en-US" sz="4400" dirty="0" smtClean="0">
                <a:solidFill>
                  <a:srgbClr val="FFFF00"/>
                </a:solidFill>
              </a:rPr>
              <a:t>log</a:t>
            </a:r>
            <a:r>
              <a:rPr lang="en-US" sz="4400" baseline="-25000" dirty="0" smtClean="0">
                <a:solidFill>
                  <a:srgbClr val="FFFF00"/>
                </a:solidFill>
              </a:rPr>
              <a:t>2</a:t>
            </a:r>
            <a:r>
              <a:rPr lang="en-US" sz="4400" dirty="0" smtClean="0">
                <a:solidFill>
                  <a:srgbClr val="FFFF00"/>
                </a:solidFill>
              </a:rPr>
              <a:t>255⌋</a:t>
            </a:r>
            <a:r>
              <a:rPr lang="en-US" sz="4800" dirty="0" smtClean="0">
                <a:solidFill>
                  <a:srgbClr val="FFFF00"/>
                </a:solidFill>
              </a:rPr>
              <a:t> </a:t>
            </a:r>
            <a:r>
              <a:rPr lang="en-US" sz="2800" dirty="0" smtClean="0"/>
              <a:t>= </a:t>
            </a:r>
            <a:r>
              <a:rPr lang="en-US" sz="6400" dirty="0" smtClean="0">
                <a:solidFill>
                  <a:srgbClr val="FF0066"/>
                </a:solidFill>
              </a:rPr>
              <a:t>7</a:t>
            </a:r>
            <a:endParaRPr lang="en-US" sz="2800" dirty="0">
              <a:solidFill>
                <a:srgbClr val="FF0066"/>
              </a:solidFill>
            </a:endParaRPr>
          </a:p>
        </p:txBody>
      </p:sp>
    </p:spTree>
    <p:extLst>
      <p:ext uri="{BB962C8B-B14F-4D97-AF65-F5344CB8AC3E}">
        <p14:creationId xmlns:p14="http://schemas.microsoft.com/office/powerpoint/2010/main" val="144226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775" y="47328"/>
            <a:ext cx="11065091" cy="1456267"/>
          </a:xfrm>
        </p:spPr>
        <p:txBody>
          <a:bodyPr>
            <a:noAutofit/>
          </a:bodyPr>
          <a:lstStyle/>
          <a:p>
            <a:pPr algn="ctr"/>
            <a:r>
              <a:rPr lang="en-US" sz="6000" dirty="0" smtClean="0"/>
              <a:t>BST operations</a:t>
            </a:r>
            <a:endParaRPr lang="en-US" sz="6000" dirty="0"/>
          </a:p>
        </p:txBody>
      </p:sp>
      <p:sp>
        <p:nvSpPr>
          <p:cNvPr id="3" name="TextBox 2"/>
          <p:cNvSpPr txBox="1"/>
          <p:nvPr/>
        </p:nvSpPr>
        <p:spPr>
          <a:xfrm>
            <a:off x="234889" y="2981739"/>
            <a:ext cx="3795327" cy="3323987"/>
          </a:xfrm>
          <a:prstGeom prst="rect">
            <a:avLst/>
          </a:prstGeom>
          <a:noFill/>
        </p:spPr>
        <p:txBody>
          <a:bodyPr wrap="square" rtlCol="0">
            <a:spAutoFit/>
          </a:bodyPr>
          <a:lstStyle/>
          <a:p>
            <a:r>
              <a:rPr lang="en-US" dirty="0"/>
              <a:t>The </a:t>
            </a:r>
            <a:r>
              <a:rPr lang="en-US" b="1" dirty="0"/>
              <a:t>Major Oak</a:t>
            </a:r>
            <a:r>
              <a:rPr lang="en-US" dirty="0"/>
              <a:t> is a large English oak </a:t>
            </a:r>
            <a:r>
              <a:rPr lang="en-US" dirty="0" smtClean="0"/>
              <a:t>near </a:t>
            </a:r>
            <a:r>
              <a:rPr lang="en-US" dirty="0"/>
              <a:t>the village of Edwinstowe in the midst of Sherwood Forest, Nottinghamshire, England. According to local folklore, it was Robin Hood's shelter where he and his merry men slept. It weighs an estimated 23 tons, has a girth of 33 feet (10 </a:t>
            </a:r>
            <a:r>
              <a:rPr lang="en-US" dirty="0" smtClean="0"/>
              <a:t>meters), </a:t>
            </a:r>
            <a:r>
              <a:rPr lang="en-US" dirty="0"/>
              <a:t>a canopy of 92 feet (28 </a:t>
            </a:r>
            <a:r>
              <a:rPr lang="en-US" dirty="0" smtClean="0"/>
              <a:t>meters), </a:t>
            </a:r>
            <a:r>
              <a:rPr lang="en-US" dirty="0"/>
              <a:t>and is about 800–1000 years </a:t>
            </a:r>
            <a:r>
              <a:rPr lang="en-US" dirty="0" smtClean="0"/>
              <a:t>old. </a:t>
            </a:r>
            <a:r>
              <a:rPr lang="en-US" dirty="0"/>
              <a:t> </a:t>
            </a:r>
            <a:endParaRPr lang="en-US" dirty="0" smtClean="0"/>
          </a:p>
          <a:p>
            <a:r>
              <a:rPr lang="en-US" sz="1200" dirty="0">
                <a:hlinkClick r:id="rId3"/>
              </a:rPr>
              <a:t>https://</a:t>
            </a:r>
            <a:r>
              <a:rPr lang="en-US" sz="1200" dirty="0" smtClean="0">
                <a:hlinkClick r:id="rId3"/>
              </a:rPr>
              <a:t>en.wikipedia.org/wiki/Major_Oak</a:t>
            </a:r>
            <a:r>
              <a:rPr lang="en-US" sz="1200" dirty="0" smtClean="0"/>
              <a:t> </a:t>
            </a:r>
            <a:endParaRPr lang="en-US" dirty="0"/>
          </a:p>
        </p:txBody>
      </p:sp>
      <p:pic>
        <p:nvPicPr>
          <p:cNvPr id="2050" name="Picture 2" descr="Image result for the major oa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4521" y="1208314"/>
            <a:ext cx="7237580" cy="5428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82141" y="6581001"/>
            <a:ext cx="7082340" cy="276999"/>
          </a:xfrm>
          <a:prstGeom prst="rect">
            <a:avLst/>
          </a:prstGeom>
          <a:noFill/>
        </p:spPr>
        <p:txBody>
          <a:bodyPr wrap="square" rtlCol="0">
            <a:spAutoFit/>
          </a:bodyPr>
          <a:lstStyle/>
          <a:p>
            <a:r>
              <a:rPr lang="en-US" sz="1200" dirty="0">
                <a:hlinkClick r:id="rId5"/>
              </a:rPr>
              <a:t>https://flickeringlamps.com/2015/05/29/the-major-oak-capturing-the-imagination-for-centuries</a:t>
            </a:r>
            <a:r>
              <a:rPr lang="en-US" sz="1200" dirty="0" smtClean="0">
                <a:hlinkClick r:id="rId5"/>
              </a:rPr>
              <a:t>/</a:t>
            </a:r>
            <a:r>
              <a:rPr lang="en-US" sz="1200" dirty="0" smtClean="0"/>
              <a:t> </a:t>
            </a:r>
            <a:endParaRPr lang="en-US" sz="1200" dirty="0"/>
          </a:p>
        </p:txBody>
      </p:sp>
    </p:spTree>
    <p:extLst>
      <p:ext uri="{BB962C8B-B14F-4D97-AF65-F5344CB8AC3E}">
        <p14:creationId xmlns:p14="http://schemas.microsoft.com/office/powerpoint/2010/main" val="356196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Tree Operations</a:t>
            </a:r>
            <a:endParaRPr lang="en-US" dirty="0"/>
          </a:p>
        </p:txBody>
      </p:sp>
      <p:sp>
        <p:nvSpPr>
          <p:cNvPr id="3" name="Content Placeholder 2"/>
          <p:cNvSpPr>
            <a:spLocks noGrp="1"/>
          </p:cNvSpPr>
          <p:nvPr>
            <p:ph idx="1"/>
          </p:nvPr>
        </p:nvSpPr>
        <p:spPr>
          <a:xfrm>
            <a:off x="641783" y="2065867"/>
            <a:ext cx="10984159" cy="3944967"/>
          </a:xfrm>
        </p:spPr>
        <p:txBody>
          <a:bodyPr>
            <a:normAutofit/>
          </a:bodyPr>
          <a:lstStyle/>
          <a:p>
            <a:pPr>
              <a:lnSpc>
                <a:spcPct val="90000"/>
              </a:lnSpc>
            </a:pPr>
            <a:r>
              <a:rPr lang="en-US" altLang="en-US" sz="2400" b="1" dirty="0">
                <a:solidFill>
                  <a:srgbClr val="FF0066"/>
                </a:solidFill>
              </a:rPr>
              <a:t>Create</a:t>
            </a:r>
            <a:r>
              <a:rPr lang="en-US" altLang="en-US" sz="2400" dirty="0"/>
              <a:t> a binary search tree – organize data into a binary search </a:t>
            </a:r>
            <a:r>
              <a:rPr lang="en-US" altLang="en-US" sz="2400" dirty="0" smtClean="0"/>
              <a:t>tree</a:t>
            </a:r>
          </a:p>
          <a:p>
            <a:pPr>
              <a:lnSpc>
                <a:spcPct val="90000"/>
              </a:lnSpc>
            </a:pPr>
            <a:endParaRPr lang="en-US" altLang="en-US" sz="2400" dirty="0"/>
          </a:p>
          <a:p>
            <a:pPr>
              <a:lnSpc>
                <a:spcPct val="90000"/>
              </a:lnSpc>
            </a:pPr>
            <a:r>
              <a:rPr lang="en-US" altLang="en-US" sz="2400" b="1" dirty="0">
                <a:solidFill>
                  <a:srgbClr val="FF0066"/>
                </a:solidFill>
              </a:rPr>
              <a:t>Insert</a:t>
            </a:r>
            <a:r>
              <a:rPr lang="en-US" altLang="en-US" sz="2400" dirty="0"/>
              <a:t> a node into a binary tree – put node into tree in its correct position to maintain </a:t>
            </a:r>
            <a:r>
              <a:rPr lang="en-US" altLang="en-US" sz="2400" dirty="0" smtClean="0"/>
              <a:t>order</a:t>
            </a:r>
          </a:p>
          <a:p>
            <a:pPr>
              <a:lnSpc>
                <a:spcPct val="90000"/>
              </a:lnSpc>
            </a:pPr>
            <a:endParaRPr lang="en-US" altLang="en-US" sz="2400" dirty="0"/>
          </a:p>
          <a:p>
            <a:pPr>
              <a:lnSpc>
                <a:spcPct val="90000"/>
              </a:lnSpc>
            </a:pPr>
            <a:r>
              <a:rPr lang="en-US" altLang="en-US" sz="2400" b="1" dirty="0">
                <a:solidFill>
                  <a:srgbClr val="FF0066"/>
                </a:solidFill>
              </a:rPr>
              <a:t>Find</a:t>
            </a:r>
            <a:r>
              <a:rPr lang="en-US" altLang="en-US" sz="2400" dirty="0"/>
              <a:t> a node in a binary tree – locate a node with particular data </a:t>
            </a:r>
            <a:r>
              <a:rPr lang="en-US" altLang="en-US" sz="2400" dirty="0" smtClean="0"/>
              <a:t>value</a:t>
            </a:r>
          </a:p>
          <a:p>
            <a:pPr>
              <a:lnSpc>
                <a:spcPct val="90000"/>
              </a:lnSpc>
            </a:pPr>
            <a:endParaRPr lang="en-US" altLang="en-US" sz="2400" dirty="0"/>
          </a:p>
          <a:p>
            <a:pPr>
              <a:lnSpc>
                <a:spcPct val="90000"/>
              </a:lnSpc>
            </a:pPr>
            <a:r>
              <a:rPr lang="en-US" altLang="en-US" sz="2400" b="1" dirty="0" smtClean="0">
                <a:solidFill>
                  <a:srgbClr val="FF0066"/>
                </a:solidFill>
              </a:rPr>
              <a:t>Remove/Delete</a:t>
            </a:r>
            <a:r>
              <a:rPr lang="en-US" altLang="en-US" sz="2400" dirty="0" smtClean="0"/>
              <a:t> </a:t>
            </a:r>
            <a:r>
              <a:rPr lang="en-US" altLang="en-US" sz="2400" dirty="0"/>
              <a:t>a node from a binary tree – remove a node and adjust links to maintain binary </a:t>
            </a:r>
            <a:r>
              <a:rPr lang="en-US" altLang="en-US" sz="2400" dirty="0" smtClean="0"/>
              <a:t>tree</a:t>
            </a:r>
            <a:endParaRPr lang="en-US" altLang="en-US" sz="2400" dirty="0"/>
          </a:p>
        </p:txBody>
      </p:sp>
    </p:spTree>
    <p:extLst>
      <p:ext uri="{BB962C8B-B14F-4D97-AF65-F5344CB8AC3E}">
        <p14:creationId xmlns:p14="http://schemas.microsoft.com/office/powerpoint/2010/main" val="133222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Search Tree Node</a:t>
            </a:r>
            <a:endParaRPr lang="en-US" sz="4400" dirty="0"/>
          </a:p>
        </p:txBody>
      </p:sp>
      <p:sp>
        <p:nvSpPr>
          <p:cNvPr id="3" name="Content Placeholder 2"/>
          <p:cNvSpPr>
            <a:spLocks noGrp="1"/>
          </p:cNvSpPr>
          <p:nvPr>
            <p:ph idx="1"/>
          </p:nvPr>
        </p:nvSpPr>
        <p:spPr>
          <a:xfrm>
            <a:off x="768748" y="1874237"/>
            <a:ext cx="11095734" cy="4589038"/>
          </a:xfrm>
        </p:spPr>
        <p:txBody>
          <a:bodyPr>
            <a:normAutofit lnSpcReduction="10000"/>
          </a:bodyPr>
          <a:lstStyle/>
          <a:p>
            <a:pPr marL="0" indent="0">
              <a:lnSpc>
                <a:spcPct val="90000"/>
              </a:lnSpc>
              <a:buNone/>
            </a:pPr>
            <a:r>
              <a:rPr lang="en-US" altLang="en-US" sz="2800" dirty="0"/>
              <a:t>A node in a binary tree is like a node in a linked list, </a:t>
            </a:r>
            <a:endParaRPr lang="en-US" altLang="en-US" sz="2800" dirty="0" smtClean="0"/>
          </a:p>
          <a:p>
            <a:pPr marL="0" indent="0">
              <a:lnSpc>
                <a:spcPct val="90000"/>
              </a:lnSpc>
              <a:buNone/>
            </a:pPr>
            <a:r>
              <a:rPr lang="en-US" altLang="en-US" sz="2800" dirty="0" smtClean="0"/>
              <a:t>with </a:t>
            </a:r>
            <a:r>
              <a:rPr lang="en-US" altLang="en-US" sz="2800" dirty="0"/>
              <a:t>two node pointer fields</a:t>
            </a:r>
            <a:r>
              <a:rPr lang="en-US" altLang="en-US" sz="2800" dirty="0" smtClean="0"/>
              <a:t>:</a:t>
            </a:r>
          </a:p>
          <a:p>
            <a:pPr marL="0" indent="0">
              <a:lnSpc>
                <a:spcPct val="90000"/>
              </a:lnSpc>
              <a:buNone/>
            </a:pPr>
            <a:endParaRPr lang="en-US" altLang="en-US" sz="2800" dirty="0"/>
          </a:p>
          <a:p>
            <a:pPr lvl="1">
              <a:lnSpc>
                <a:spcPct val="90000"/>
              </a:lnSpc>
              <a:buFontTx/>
              <a:buNone/>
            </a:pPr>
            <a:r>
              <a:rPr lang="en-US" altLang="en-US" sz="2800" b="1" dirty="0" err="1">
                <a:solidFill>
                  <a:srgbClr val="FF0066"/>
                </a:solidFill>
                <a:latin typeface="Courier New" panose="02070309020205020404" pitchFamily="49" charset="0"/>
              </a:rPr>
              <a:t>struct</a:t>
            </a:r>
            <a:r>
              <a:rPr lang="en-US" altLang="en-US" sz="2800" b="1" dirty="0">
                <a:solidFill>
                  <a:srgbClr val="FF0066"/>
                </a:solidFill>
                <a:latin typeface="Courier New" panose="02070309020205020404" pitchFamily="49" charset="0"/>
              </a:rPr>
              <a:t> </a:t>
            </a:r>
            <a:r>
              <a:rPr lang="en-US" altLang="en-US" sz="2800" b="1" dirty="0" err="1">
                <a:solidFill>
                  <a:srgbClr val="FF0066"/>
                </a:solidFill>
                <a:latin typeface="Courier New" panose="02070309020205020404" pitchFamily="49" charset="0"/>
              </a:rPr>
              <a:t>TreeNode</a:t>
            </a:r>
            <a:endParaRPr lang="en-US" altLang="en-US" sz="2800" b="1" dirty="0">
              <a:solidFill>
                <a:srgbClr val="FF0066"/>
              </a:solidFill>
              <a:latin typeface="Courier New" panose="02070309020205020404" pitchFamily="49" charset="0"/>
            </a:endParaRPr>
          </a:p>
          <a:p>
            <a:pPr lvl="1">
              <a:lnSpc>
                <a:spcPct val="90000"/>
              </a:lnSpc>
              <a:buFontTx/>
              <a:buNone/>
            </a:pPr>
            <a:r>
              <a:rPr lang="en-US" altLang="en-US" sz="2800" b="1" dirty="0">
                <a:solidFill>
                  <a:srgbClr val="FF0066"/>
                </a:solidFill>
                <a:latin typeface="Courier New" panose="02070309020205020404" pitchFamily="49" charset="0"/>
              </a:rPr>
              <a:t>{</a:t>
            </a:r>
          </a:p>
          <a:p>
            <a:pPr lvl="1">
              <a:lnSpc>
                <a:spcPct val="90000"/>
              </a:lnSpc>
              <a:buFontTx/>
              <a:buNone/>
            </a:pPr>
            <a:r>
              <a:rPr lang="en-US" altLang="en-US" sz="2800" b="1" dirty="0">
                <a:solidFill>
                  <a:srgbClr val="FF0066"/>
                </a:solidFill>
                <a:latin typeface="Courier New" panose="02070309020205020404" pitchFamily="49" charset="0"/>
              </a:rPr>
              <a:t>		int value;</a:t>
            </a:r>
          </a:p>
          <a:p>
            <a:pPr lvl="1">
              <a:lnSpc>
                <a:spcPct val="90000"/>
              </a:lnSpc>
              <a:buFontTx/>
              <a:buNone/>
            </a:pPr>
            <a:r>
              <a:rPr lang="en-US" altLang="en-US" sz="2800" b="1" dirty="0">
                <a:solidFill>
                  <a:srgbClr val="FF0066"/>
                </a:solidFill>
                <a:latin typeface="Courier New" panose="02070309020205020404" pitchFamily="49" charset="0"/>
              </a:rPr>
              <a:t>		</a:t>
            </a:r>
            <a:r>
              <a:rPr lang="en-US" altLang="en-US" sz="2800" b="1" dirty="0" err="1">
                <a:solidFill>
                  <a:srgbClr val="FF0066"/>
                </a:solidFill>
                <a:latin typeface="Courier New" panose="02070309020205020404" pitchFamily="49" charset="0"/>
              </a:rPr>
              <a:t>TreeNode</a:t>
            </a:r>
            <a:r>
              <a:rPr lang="en-US" altLang="en-US" sz="2800" b="1" dirty="0">
                <a:solidFill>
                  <a:srgbClr val="FF0066"/>
                </a:solidFill>
                <a:latin typeface="Courier New" panose="02070309020205020404" pitchFamily="49" charset="0"/>
              </a:rPr>
              <a:t> *left;</a:t>
            </a:r>
          </a:p>
          <a:p>
            <a:pPr lvl="1">
              <a:lnSpc>
                <a:spcPct val="90000"/>
              </a:lnSpc>
              <a:buFontTx/>
              <a:buNone/>
            </a:pPr>
            <a:r>
              <a:rPr lang="en-US" altLang="en-US" sz="2800" b="1" dirty="0">
                <a:solidFill>
                  <a:srgbClr val="FF0066"/>
                </a:solidFill>
                <a:latin typeface="Courier New" panose="02070309020205020404" pitchFamily="49" charset="0"/>
              </a:rPr>
              <a:t>		</a:t>
            </a:r>
            <a:r>
              <a:rPr lang="en-US" altLang="en-US" sz="2800" b="1" dirty="0" err="1">
                <a:solidFill>
                  <a:srgbClr val="FF0066"/>
                </a:solidFill>
                <a:latin typeface="Courier New" panose="02070309020205020404" pitchFamily="49" charset="0"/>
              </a:rPr>
              <a:t>TreeNode</a:t>
            </a:r>
            <a:r>
              <a:rPr lang="en-US" altLang="en-US" sz="2800" b="1" dirty="0">
                <a:solidFill>
                  <a:srgbClr val="FF0066"/>
                </a:solidFill>
                <a:latin typeface="Courier New" panose="02070309020205020404" pitchFamily="49" charset="0"/>
              </a:rPr>
              <a:t> *right;</a:t>
            </a:r>
          </a:p>
          <a:p>
            <a:pPr lvl="1">
              <a:lnSpc>
                <a:spcPct val="90000"/>
              </a:lnSpc>
              <a:buFontTx/>
              <a:buNone/>
            </a:pPr>
            <a:r>
              <a:rPr lang="en-US" altLang="en-US" sz="2800" b="1" dirty="0" smtClean="0">
                <a:solidFill>
                  <a:srgbClr val="FF0066"/>
                </a:solidFill>
                <a:latin typeface="Courier New" panose="02070309020205020404" pitchFamily="49" charset="0"/>
              </a:rPr>
              <a:t>};</a:t>
            </a:r>
            <a:endParaRPr lang="en-US" altLang="en-US" sz="2800" b="1" dirty="0">
              <a:solidFill>
                <a:srgbClr val="FF0066"/>
              </a:solidFill>
              <a:latin typeface="Courier New" panose="02070309020205020404" pitchFamily="49" charset="0"/>
            </a:endParaRPr>
          </a:p>
          <a:p>
            <a:endParaRPr lang="en-US" dirty="0"/>
          </a:p>
        </p:txBody>
      </p:sp>
    </p:spTree>
    <p:extLst>
      <p:ext uri="{BB962C8B-B14F-4D97-AF65-F5344CB8AC3E}">
        <p14:creationId xmlns:p14="http://schemas.microsoft.com/office/powerpoint/2010/main" val="3373577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55" y="107468"/>
            <a:ext cx="10131425" cy="1456267"/>
          </a:xfrm>
        </p:spPr>
        <p:txBody>
          <a:bodyPr>
            <a:normAutofit/>
          </a:bodyPr>
          <a:lstStyle/>
          <a:p>
            <a:r>
              <a:rPr lang="en-US" sz="4400" dirty="0" smtClean="0"/>
              <a:t>Creating a New Node</a:t>
            </a:r>
            <a:endParaRPr lang="en-US" sz="4400" dirty="0"/>
          </a:p>
        </p:txBody>
      </p:sp>
      <p:sp>
        <p:nvSpPr>
          <p:cNvPr id="3" name="Content Placeholder 2"/>
          <p:cNvSpPr>
            <a:spLocks noGrp="1"/>
          </p:cNvSpPr>
          <p:nvPr>
            <p:ph idx="1"/>
          </p:nvPr>
        </p:nvSpPr>
        <p:spPr>
          <a:xfrm>
            <a:off x="600333" y="1921951"/>
            <a:ext cx="8825659" cy="4092634"/>
          </a:xfrm>
        </p:spPr>
        <p:txBody>
          <a:bodyPr>
            <a:normAutofit/>
          </a:bodyPr>
          <a:lstStyle/>
          <a:p>
            <a:pPr>
              <a:lnSpc>
                <a:spcPct val="90000"/>
              </a:lnSpc>
            </a:pPr>
            <a:r>
              <a:rPr lang="en-US" altLang="en-US" sz="2800" dirty="0"/>
              <a:t>Allocate memory for new node:</a:t>
            </a:r>
          </a:p>
          <a:p>
            <a:pPr lvl="1">
              <a:lnSpc>
                <a:spcPct val="90000"/>
              </a:lnSpc>
              <a:buClr>
                <a:srgbClr val="3333CC"/>
              </a:buClr>
              <a:buFontTx/>
              <a:buNone/>
            </a:pPr>
            <a:r>
              <a:rPr lang="en-US" altLang="en-US" sz="2400" b="1" dirty="0" err="1">
                <a:solidFill>
                  <a:srgbClr val="FF0066"/>
                </a:solidFill>
                <a:latin typeface="Courier New" panose="02070309020205020404" pitchFamily="49" charset="0"/>
              </a:rPr>
              <a:t>newNode</a:t>
            </a:r>
            <a:r>
              <a:rPr lang="en-US" altLang="en-US" sz="2400" b="1" dirty="0">
                <a:solidFill>
                  <a:srgbClr val="FF0066"/>
                </a:solidFill>
                <a:latin typeface="Courier New" panose="02070309020205020404" pitchFamily="49" charset="0"/>
              </a:rPr>
              <a:t> = new </a:t>
            </a:r>
            <a:r>
              <a:rPr lang="en-US" altLang="en-US" sz="2400" b="1" dirty="0" err="1">
                <a:solidFill>
                  <a:srgbClr val="FF0066"/>
                </a:solidFill>
                <a:latin typeface="Courier New" panose="02070309020205020404" pitchFamily="49" charset="0"/>
              </a:rPr>
              <a:t>TreeNode</a:t>
            </a:r>
            <a:r>
              <a:rPr lang="en-US" altLang="en-US" sz="2400" b="1" dirty="0" smtClean="0">
                <a:solidFill>
                  <a:srgbClr val="FF0066"/>
                </a:solidFill>
                <a:latin typeface="Courier New" panose="02070309020205020404" pitchFamily="49" charset="0"/>
              </a:rPr>
              <a:t>;</a:t>
            </a:r>
          </a:p>
          <a:p>
            <a:pPr lvl="1">
              <a:lnSpc>
                <a:spcPct val="90000"/>
              </a:lnSpc>
              <a:buClr>
                <a:srgbClr val="3333CC"/>
              </a:buClr>
              <a:buFontTx/>
              <a:buNone/>
            </a:pPr>
            <a:endParaRPr lang="en-US" altLang="en-US" sz="2400" dirty="0">
              <a:latin typeface="Courier New" panose="02070309020205020404" pitchFamily="49" charset="0"/>
            </a:endParaRPr>
          </a:p>
          <a:p>
            <a:pPr>
              <a:lnSpc>
                <a:spcPct val="90000"/>
              </a:lnSpc>
            </a:pPr>
            <a:r>
              <a:rPr lang="en-US" altLang="en-US" sz="2800" dirty="0"/>
              <a:t>Initialize the contents of the node:</a:t>
            </a:r>
          </a:p>
          <a:p>
            <a:pPr lvl="1">
              <a:lnSpc>
                <a:spcPct val="90000"/>
              </a:lnSpc>
              <a:buClr>
                <a:srgbClr val="3333CC"/>
              </a:buClr>
              <a:buFontTx/>
              <a:buNone/>
            </a:pPr>
            <a:r>
              <a:rPr lang="en-US" altLang="en-US" sz="2400" b="1" dirty="0" err="1">
                <a:solidFill>
                  <a:srgbClr val="FF0066"/>
                </a:solidFill>
                <a:latin typeface="Courier New" panose="02070309020205020404" pitchFamily="49" charset="0"/>
              </a:rPr>
              <a:t>newNode</a:t>
            </a:r>
            <a:r>
              <a:rPr lang="en-US" altLang="en-US" sz="2400" b="1" dirty="0">
                <a:solidFill>
                  <a:srgbClr val="FF0066"/>
                </a:solidFill>
                <a:latin typeface="Courier New" panose="02070309020205020404" pitchFamily="49" charset="0"/>
              </a:rPr>
              <a:t>-&gt;value = </a:t>
            </a:r>
            <a:r>
              <a:rPr lang="en-US" altLang="en-US" sz="2400" b="1" dirty="0" err="1">
                <a:solidFill>
                  <a:srgbClr val="FF0066"/>
                </a:solidFill>
                <a:latin typeface="Courier New" panose="02070309020205020404" pitchFamily="49" charset="0"/>
              </a:rPr>
              <a:t>num</a:t>
            </a:r>
            <a:r>
              <a:rPr lang="en-US" altLang="en-US" sz="2400" b="1" dirty="0" smtClean="0">
                <a:solidFill>
                  <a:srgbClr val="FF0066"/>
                </a:solidFill>
                <a:latin typeface="Courier New" panose="02070309020205020404" pitchFamily="49" charset="0"/>
              </a:rPr>
              <a:t>;</a:t>
            </a:r>
          </a:p>
          <a:p>
            <a:pPr lvl="1">
              <a:lnSpc>
                <a:spcPct val="90000"/>
              </a:lnSpc>
              <a:buClr>
                <a:srgbClr val="3333CC"/>
              </a:buClr>
              <a:buFontTx/>
              <a:buNone/>
            </a:pPr>
            <a:endParaRPr lang="en-US" altLang="en-US" sz="2400" dirty="0">
              <a:latin typeface="Courier New" panose="02070309020205020404" pitchFamily="49" charset="0"/>
            </a:endParaRPr>
          </a:p>
          <a:p>
            <a:pPr>
              <a:lnSpc>
                <a:spcPct val="90000"/>
              </a:lnSpc>
            </a:pPr>
            <a:r>
              <a:rPr lang="en-US" altLang="en-US" sz="2800" dirty="0"/>
              <a:t>Set the pointers to </a:t>
            </a:r>
            <a:r>
              <a:rPr lang="en-US" altLang="en-US" sz="2800" dirty="0" err="1">
                <a:latin typeface="Courier New" panose="02070309020205020404" pitchFamily="49" charset="0"/>
              </a:rPr>
              <a:t>nullptr</a:t>
            </a:r>
            <a:r>
              <a:rPr lang="en-US" altLang="en-US" sz="2800" dirty="0"/>
              <a:t>:</a:t>
            </a:r>
          </a:p>
          <a:p>
            <a:pPr lvl="1">
              <a:lnSpc>
                <a:spcPct val="90000"/>
              </a:lnSpc>
              <a:buClr>
                <a:srgbClr val="3333CC"/>
              </a:buClr>
              <a:buFontTx/>
              <a:buNone/>
            </a:pPr>
            <a:r>
              <a:rPr lang="en-US" altLang="en-US" sz="2400" b="1" dirty="0" err="1">
                <a:solidFill>
                  <a:srgbClr val="FF0066"/>
                </a:solidFill>
                <a:latin typeface="Courier New" panose="02070309020205020404" pitchFamily="49" charset="0"/>
              </a:rPr>
              <a:t>newNode</a:t>
            </a:r>
            <a:r>
              <a:rPr lang="en-US" altLang="en-US" sz="2400" b="1" dirty="0">
                <a:solidFill>
                  <a:srgbClr val="FF0066"/>
                </a:solidFill>
                <a:latin typeface="Courier New" panose="02070309020205020404" pitchFamily="49" charset="0"/>
              </a:rPr>
              <a:t>-&gt;Left </a:t>
            </a:r>
            <a:r>
              <a:rPr lang="en-US" altLang="en-US" sz="2400" b="1" dirty="0" smtClean="0">
                <a:solidFill>
                  <a:srgbClr val="FF0066"/>
                </a:solidFill>
                <a:latin typeface="Courier New" panose="02070309020205020404" pitchFamily="49" charset="0"/>
              </a:rPr>
              <a:t>= </a:t>
            </a:r>
            <a:r>
              <a:rPr lang="en-US" altLang="en-US" sz="2400" b="1" dirty="0" err="1">
                <a:solidFill>
                  <a:srgbClr val="FF0066"/>
                </a:solidFill>
                <a:latin typeface="Courier New" panose="02070309020205020404" pitchFamily="49" charset="0"/>
              </a:rPr>
              <a:t>newNode</a:t>
            </a:r>
            <a:r>
              <a:rPr lang="en-US" altLang="en-US" sz="2400" b="1" dirty="0">
                <a:solidFill>
                  <a:srgbClr val="FF0066"/>
                </a:solidFill>
                <a:latin typeface="Courier New" panose="02070309020205020404" pitchFamily="49" charset="0"/>
              </a:rPr>
              <a:t>-&gt;</a:t>
            </a:r>
            <a:r>
              <a:rPr lang="en-US" altLang="en-US" sz="2400" b="1" dirty="0" smtClean="0">
                <a:solidFill>
                  <a:srgbClr val="FF0066"/>
                </a:solidFill>
                <a:latin typeface="Courier New" panose="02070309020205020404" pitchFamily="49" charset="0"/>
              </a:rPr>
              <a:t>Right = </a:t>
            </a:r>
            <a:r>
              <a:rPr lang="en-US" altLang="en-US" sz="2400" b="1" dirty="0" err="1">
                <a:solidFill>
                  <a:srgbClr val="FF0066"/>
                </a:solidFill>
                <a:latin typeface="Courier New" panose="02070309020205020404" pitchFamily="49" charset="0"/>
              </a:rPr>
              <a:t>nullptr</a:t>
            </a:r>
            <a:r>
              <a:rPr lang="en-US" altLang="en-US" sz="2400" b="1" dirty="0">
                <a:solidFill>
                  <a:srgbClr val="FF0066"/>
                </a:solidFill>
                <a:latin typeface="Courier New" panose="02070309020205020404" pitchFamily="49" charset="0"/>
              </a:rPr>
              <a:t>;</a:t>
            </a:r>
            <a:endParaRPr lang="en-US" altLang="en-US" sz="2400" b="1" dirty="0">
              <a:solidFill>
                <a:srgbClr val="FF0066"/>
              </a:solidFill>
            </a:endParaRPr>
          </a:p>
          <a:p>
            <a:endParaRPr lang="en-US" dirty="0"/>
          </a:p>
        </p:txBody>
      </p:sp>
      <p:grpSp>
        <p:nvGrpSpPr>
          <p:cNvPr id="5" name="Group 28"/>
          <p:cNvGrpSpPr>
            <a:grpSpLocks/>
          </p:cNvGrpSpPr>
          <p:nvPr/>
        </p:nvGrpSpPr>
        <p:grpSpPr bwMode="auto">
          <a:xfrm>
            <a:off x="9211680" y="1636231"/>
            <a:ext cx="2287588" cy="4710113"/>
            <a:chOff x="4080" y="1104"/>
            <a:chExt cx="1441" cy="2967"/>
          </a:xfrm>
        </p:grpSpPr>
        <p:sp>
          <p:nvSpPr>
            <p:cNvPr id="6" name="Rectangle 4"/>
            <p:cNvSpPr>
              <a:spLocks noChangeArrowheads="1"/>
            </p:cNvSpPr>
            <p:nvPr/>
          </p:nvSpPr>
          <p:spPr bwMode="auto">
            <a:xfrm>
              <a:off x="4512" y="297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 name="Line 5"/>
            <p:cNvSpPr>
              <a:spLocks noChangeShapeType="1"/>
            </p:cNvSpPr>
            <p:nvPr/>
          </p:nvSpPr>
          <p:spPr bwMode="auto">
            <a:xfrm>
              <a:off x="4656" y="312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6"/>
            <p:cNvSpPr txBox="1">
              <a:spLocks noChangeArrowheads="1"/>
            </p:cNvSpPr>
            <p:nvPr/>
          </p:nvSpPr>
          <p:spPr bwMode="auto">
            <a:xfrm>
              <a:off x="4752" y="2976"/>
              <a:ext cx="7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err="1">
                  <a:latin typeface="Courier New" panose="02070309020205020404" pitchFamily="49" charset="0"/>
                </a:rPr>
                <a:t>newNode</a:t>
              </a:r>
              <a:endParaRPr lang="en-US" altLang="en-US" sz="1800" dirty="0">
                <a:latin typeface="Courier New" panose="02070309020205020404" pitchFamily="49" charset="0"/>
              </a:endParaRPr>
            </a:p>
          </p:txBody>
        </p:sp>
        <p:sp>
          <p:nvSpPr>
            <p:cNvPr id="9" name="Rectangle 7"/>
            <p:cNvSpPr>
              <a:spLocks noChangeArrowheads="1"/>
            </p:cNvSpPr>
            <p:nvPr/>
          </p:nvSpPr>
          <p:spPr bwMode="auto">
            <a:xfrm>
              <a:off x="4368" y="345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8"/>
            <p:cNvSpPr>
              <a:spLocks noChangeArrowheads="1"/>
            </p:cNvSpPr>
            <p:nvPr/>
          </p:nvSpPr>
          <p:spPr bwMode="auto">
            <a:xfrm>
              <a:off x="4800"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9"/>
            <p:cNvSpPr>
              <a:spLocks noChangeArrowheads="1"/>
            </p:cNvSpPr>
            <p:nvPr/>
          </p:nvSpPr>
          <p:spPr bwMode="auto">
            <a:xfrm>
              <a:off x="4656"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Text Box 10"/>
            <p:cNvSpPr txBox="1">
              <a:spLocks noChangeArrowheads="1"/>
            </p:cNvSpPr>
            <p:nvPr/>
          </p:nvSpPr>
          <p:spPr bwMode="auto">
            <a:xfrm>
              <a:off x="4368" y="345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23</a:t>
              </a:r>
            </a:p>
          </p:txBody>
        </p:sp>
        <p:sp>
          <p:nvSpPr>
            <p:cNvPr id="13" name="Text Box 11"/>
            <p:cNvSpPr txBox="1">
              <a:spLocks noChangeArrowheads="1"/>
            </p:cNvSpPr>
            <p:nvPr/>
          </p:nvSpPr>
          <p:spPr bwMode="auto">
            <a:xfrm>
              <a:off x="4944" y="384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14" name="Text Box 12"/>
            <p:cNvSpPr txBox="1">
              <a:spLocks noChangeArrowheads="1"/>
            </p:cNvSpPr>
            <p:nvPr/>
          </p:nvSpPr>
          <p:spPr bwMode="auto">
            <a:xfrm>
              <a:off x="4080" y="384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15" name="Line 13"/>
            <p:cNvSpPr>
              <a:spLocks noChangeShapeType="1"/>
            </p:cNvSpPr>
            <p:nvPr/>
          </p:nvSpPr>
          <p:spPr bwMode="auto">
            <a:xfrm flipH="1">
              <a:off x="4272" y="3600"/>
              <a:ext cx="432"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4"/>
            <p:cNvSpPr>
              <a:spLocks noChangeShapeType="1"/>
            </p:cNvSpPr>
            <p:nvPr/>
          </p:nvSpPr>
          <p:spPr bwMode="auto">
            <a:xfrm>
              <a:off x="4896" y="3600"/>
              <a:ext cx="240"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Rectangle 15"/>
            <p:cNvSpPr>
              <a:spLocks noChangeArrowheads="1"/>
            </p:cNvSpPr>
            <p:nvPr/>
          </p:nvSpPr>
          <p:spPr bwMode="auto">
            <a:xfrm>
              <a:off x="4560" y="1104"/>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Line 16"/>
            <p:cNvSpPr>
              <a:spLocks noChangeShapeType="1"/>
            </p:cNvSpPr>
            <p:nvPr/>
          </p:nvSpPr>
          <p:spPr bwMode="auto">
            <a:xfrm>
              <a:off x="4704" y="1248"/>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17"/>
            <p:cNvSpPr txBox="1">
              <a:spLocks noChangeArrowheads="1"/>
            </p:cNvSpPr>
            <p:nvPr/>
          </p:nvSpPr>
          <p:spPr bwMode="auto">
            <a:xfrm>
              <a:off x="4800" y="1104"/>
              <a:ext cx="7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newNode</a:t>
              </a:r>
            </a:p>
          </p:txBody>
        </p:sp>
        <p:sp>
          <p:nvSpPr>
            <p:cNvPr id="20" name="Rectangle 18"/>
            <p:cNvSpPr>
              <a:spLocks noChangeArrowheads="1"/>
            </p:cNvSpPr>
            <p:nvPr/>
          </p:nvSpPr>
          <p:spPr bwMode="auto">
            <a:xfrm>
              <a:off x="4416" y="158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Rectangle 19"/>
            <p:cNvSpPr>
              <a:spLocks noChangeArrowheads="1"/>
            </p:cNvSpPr>
            <p:nvPr/>
          </p:nvSpPr>
          <p:spPr bwMode="auto">
            <a:xfrm>
              <a:off x="4848" y="158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2" name="Rectangle 20"/>
            <p:cNvSpPr>
              <a:spLocks noChangeArrowheads="1"/>
            </p:cNvSpPr>
            <p:nvPr/>
          </p:nvSpPr>
          <p:spPr bwMode="auto">
            <a:xfrm>
              <a:off x="4704" y="158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3" name="Rectangle 21"/>
            <p:cNvSpPr>
              <a:spLocks noChangeArrowheads="1"/>
            </p:cNvSpPr>
            <p:nvPr/>
          </p:nvSpPr>
          <p:spPr bwMode="auto">
            <a:xfrm>
              <a:off x="4560" y="1968"/>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4" name="Line 22"/>
            <p:cNvSpPr>
              <a:spLocks noChangeShapeType="1"/>
            </p:cNvSpPr>
            <p:nvPr/>
          </p:nvSpPr>
          <p:spPr bwMode="auto">
            <a:xfrm>
              <a:off x="4704" y="2112"/>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Text Box 23"/>
            <p:cNvSpPr txBox="1">
              <a:spLocks noChangeArrowheads="1"/>
            </p:cNvSpPr>
            <p:nvPr/>
          </p:nvSpPr>
          <p:spPr bwMode="auto">
            <a:xfrm>
              <a:off x="4800" y="1968"/>
              <a:ext cx="7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newNode</a:t>
              </a:r>
            </a:p>
          </p:txBody>
        </p:sp>
        <p:sp>
          <p:nvSpPr>
            <p:cNvPr id="26" name="Rectangle 24"/>
            <p:cNvSpPr>
              <a:spLocks noChangeArrowheads="1"/>
            </p:cNvSpPr>
            <p:nvPr/>
          </p:nvSpPr>
          <p:spPr bwMode="auto">
            <a:xfrm>
              <a:off x="4416" y="244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 name="Rectangle 25"/>
            <p:cNvSpPr>
              <a:spLocks noChangeArrowheads="1"/>
            </p:cNvSpPr>
            <p:nvPr/>
          </p:nvSpPr>
          <p:spPr bwMode="auto">
            <a:xfrm>
              <a:off x="4848"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8" name="Rectangle 26"/>
            <p:cNvSpPr>
              <a:spLocks noChangeArrowheads="1"/>
            </p:cNvSpPr>
            <p:nvPr/>
          </p:nvSpPr>
          <p:spPr bwMode="auto">
            <a:xfrm>
              <a:off x="4704" y="244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 name="Text Box 27"/>
            <p:cNvSpPr txBox="1">
              <a:spLocks noChangeArrowheads="1"/>
            </p:cNvSpPr>
            <p:nvPr/>
          </p:nvSpPr>
          <p:spPr bwMode="auto">
            <a:xfrm>
              <a:off x="4416" y="244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23</a:t>
              </a:r>
            </a:p>
          </p:txBody>
        </p:sp>
      </p:grpSp>
    </p:spTree>
    <p:extLst>
      <p:ext uri="{BB962C8B-B14F-4D97-AF65-F5344CB8AC3E}">
        <p14:creationId xmlns:p14="http://schemas.microsoft.com/office/powerpoint/2010/main" val="40728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ADT</a:t>
            </a:r>
            <a:endParaRPr lang="en-US" dirty="0"/>
          </a:p>
        </p:txBody>
      </p:sp>
      <p:sp>
        <p:nvSpPr>
          <p:cNvPr id="3" name="Content Placeholder 2"/>
          <p:cNvSpPr>
            <a:spLocks noGrp="1"/>
          </p:cNvSpPr>
          <p:nvPr>
            <p:ph idx="1"/>
          </p:nvPr>
        </p:nvSpPr>
        <p:spPr>
          <a:xfrm>
            <a:off x="685801" y="2142067"/>
            <a:ext cx="4241799" cy="3649133"/>
          </a:xfrm>
        </p:spPr>
        <p:txBody>
          <a:bodyPr anchor="t">
            <a:normAutofit/>
          </a:bodyPr>
          <a:lstStyle/>
          <a:p>
            <a:r>
              <a:rPr lang="en-US" sz="3200" dirty="0" smtClean="0"/>
              <a:t>A tree stores data hierarchically.</a:t>
            </a:r>
          </a:p>
          <a:p>
            <a:r>
              <a:rPr lang="en-US" sz="3200" dirty="0" smtClean="0"/>
              <a:t>Think of a family tree with generations – grandparents , parents, siblings, etc.</a:t>
            </a:r>
          </a:p>
          <a:p>
            <a:endParaRPr lang="en-US" sz="3200" dirty="0" smtClean="0"/>
          </a:p>
          <a:p>
            <a:endParaRPr lang="en-US" sz="3200" dirty="0"/>
          </a:p>
        </p:txBody>
      </p:sp>
      <p:pic>
        <p:nvPicPr>
          <p:cNvPr id="1026" name="Picture 2" descr="Image result for family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066" y="106370"/>
            <a:ext cx="6676596" cy="66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97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037101" cy="1456267"/>
          </a:xfrm>
        </p:spPr>
        <p:txBody>
          <a:bodyPr>
            <a:normAutofit/>
          </a:bodyPr>
          <a:lstStyle/>
          <a:p>
            <a:r>
              <a:rPr lang="en-US" sz="4400" b="1" dirty="0" smtClean="0">
                <a:solidFill>
                  <a:srgbClr val="FF0066"/>
                </a:solidFill>
              </a:rPr>
              <a:t>Insert</a:t>
            </a:r>
            <a:r>
              <a:rPr lang="en-US" sz="4400" dirty="0" smtClean="0"/>
              <a:t>ing a New Node in a </a:t>
            </a:r>
            <a:r>
              <a:rPr lang="en-US" sz="4400" dirty="0" err="1" smtClean="0"/>
              <a:t>bst</a:t>
            </a:r>
            <a:endParaRPr lang="en-US" sz="4400" dirty="0"/>
          </a:p>
        </p:txBody>
      </p:sp>
      <p:sp>
        <p:nvSpPr>
          <p:cNvPr id="3" name="Content Placeholder 2"/>
          <p:cNvSpPr>
            <a:spLocks noGrp="1"/>
          </p:cNvSpPr>
          <p:nvPr>
            <p:ph idx="1"/>
          </p:nvPr>
        </p:nvSpPr>
        <p:spPr>
          <a:xfrm>
            <a:off x="494117" y="2065867"/>
            <a:ext cx="11341967" cy="3416300"/>
          </a:xfrm>
        </p:spPr>
        <p:txBody>
          <a:bodyPr>
            <a:noAutofit/>
          </a:bodyPr>
          <a:lstStyle/>
          <a:p>
            <a:pPr marL="609600" indent="-609600">
              <a:lnSpc>
                <a:spcPct val="90000"/>
              </a:lnSpc>
              <a:buClr>
                <a:schemeClr val="tx1"/>
              </a:buClr>
              <a:buSzPct val="90000"/>
              <a:buFontTx/>
              <a:buAutoNum type="arabicParenR"/>
            </a:pPr>
            <a:r>
              <a:rPr lang="en-US" altLang="en-US" sz="2800" dirty="0"/>
              <a:t>If tree is empty, insert the new node as the root </a:t>
            </a:r>
            <a:r>
              <a:rPr lang="en-US" altLang="en-US" sz="2800" dirty="0" smtClean="0"/>
              <a:t>node</a:t>
            </a:r>
            <a:br>
              <a:rPr lang="en-US" altLang="en-US" sz="2800" dirty="0" smtClean="0"/>
            </a:br>
            <a:endParaRPr lang="en-US" altLang="en-US" sz="2800" dirty="0"/>
          </a:p>
          <a:p>
            <a:pPr marL="609600" indent="-609600">
              <a:lnSpc>
                <a:spcPct val="90000"/>
              </a:lnSpc>
              <a:buClr>
                <a:schemeClr val="tx1"/>
              </a:buClr>
              <a:buSzPct val="90000"/>
              <a:buFontTx/>
              <a:buAutoNum type="arabicParenR"/>
            </a:pPr>
            <a:r>
              <a:rPr lang="en-US" altLang="en-US" sz="2800" dirty="0"/>
              <a:t>Else, compare new node against left or right child, depending on whether data value of new node is </a:t>
            </a:r>
            <a:r>
              <a:rPr lang="en-US" altLang="en-US" sz="2800" dirty="0">
                <a:latin typeface="Courier New" panose="02070309020205020404" pitchFamily="49" charset="0"/>
              </a:rPr>
              <a:t>&lt;</a:t>
            </a:r>
            <a:r>
              <a:rPr lang="en-US" altLang="en-US" sz="2800" dirty="0"/>
              <a:t> or </a:t>
            </a:r>
            <a:r>
              <a:rPr lang="en-US" altLang="en-US" sz="2800" dirty="0">
                <a:latin typeface="Courier New" panose="02070309020205020404" pitchFamily="49" charset="0"/>
              </a:rPr>
              <a:t>&gt;</a:t>
            </a:r>
            <a:r>
              <a:rPr lang="en-US" altLang="en-US" sz="2800" dirty="0"/>
              <a:t> root </a:t>
            </a:r>
            <a:r>
              <a:rPr lang="en-US" altLang="en-US" sz="2800" dirty="0" smtClean="0"/>
              <a:t>node</a:t>
            </a:r>
            <a:br>
              <a:rPr lang="en-US" altLang="en-US" sz="2800" dirty="0" smtClean="0"/>
            </a:br>
            <a:endParaRPr lang="en-US" altLang="en-US" sz="2800" dirty="0"/>
          </a:p>
          <a:p>
            <a:pPr marL="609600" indent="-609600">
              <a:lnSpc>
                <a:spcPct val="90000"/>
              </a:lnSpc>
              <a:buClr>
                <a:schemeClr val="tx1"/>
              </a:buClr>
              <a:buSzPct val="90000"/>
              <a:buFontTx/>
              <a:buAutoNum type="arabicParenR"/>
            </a:pPr>
            <a:r>
              <a:rPr lang="en-US" altLang="en-US" sz="2800" dirty="0"/>
              <a:t>Continue comparing and choosing left or right subtree </a:t>
            </a:r>
            <a:r>
              <a:rPr lang="en-US" altLang="en-US" sz="2800" dirty="0" smtClean="0"/>
              <a:t>until </a:t>
            </a:r>
            <a:r>
              <a:rPr lang="en-US" altLang="en-US" sz="2800" dirty="0"/>
              <a:t>null pointer </a:t>
            </a:r>
            <a:r>
              <a:rPr lang="en-US" altLang="en-US" sz="2800" dirty="0" smtClean="0"/>
              <a:t>found</a:t>
            </a:r>
            <a:br>
              <a:rPr lang="en-US" altLang="en-US" sz="2800" dirty="0" smtClean="0"/>
            </a:br>
            <a:endParaRPr lang="en-US" altLang="en-US" sz="2800" dirty="0"/>
          </a:p>
          <a:p>
            <a:pPr marL="609600" indent="-609600">
              <a:lnSpc>
                <a:spcPct val="90000"/>
              </a:lnSpc>
              <a:buClr>
                <a:schemeClr val="tx1"/>
              </a:buClr>
              <a:buSzPct val="90000"/>
              <a:buFontTx/>
              <a:buAutoNum type="arabicParenR"/>
            </a:pPr>
            <a:r>
              <a:rPr lang="en-US" altLang="en-US" sz="2800" dirty="0"/>
              <a:t>Set this null pointer to point to new node </a:t>
            </a:r>
          </a:p>
        </p:txBody>
      </p:sp>
    </p:spTree>
    <p:extLst>
      <p:ext uri="{BB962C8B-B14F-4D97-AF65-F5344CB8AC3E}">
        <p14:creationId xmlns:p14="http://schemas.microsoft.com/office/powerpoint/2010/main" val="265623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08" y="163103"/>
            <a:ext cx="10131425" cy="1456267"/>
          </a:xfrm>
        </p:spPr>
        <p:txBody>
          <a:bodyPr/>
          <a:lstStyle/>
          <a:p>
            <a:r>
              <a:rPr lang="en-US" dirty="0" smtClean="0"/>
              <a:t>Inserting a New Node (23) in a </a:t>
            </a:r>
            <a:r>
              <a:rPr lang="en-US" dirty="0" err="1" smtClean="0"/>
              <a:t>bst</a:t>
            </a:r>
            <a:endParaRPr lang="en-US" dirty="0"/>
          </a:p>
        </p:txBody>
      </p:sp>
      <p:grpSp>
        <p:nvGrpSpPr>
          <p:cNvPr id="5" name="Group 59"/>
          <p:cNvGrpSpPr>
            <a:grpSpLocks/>
          </p:cNvGrpSpPr>
          <p:nvPr/>
        </p:nvGrpSpPr>
        <p:grpSpPr bwMode="auto">
          <a:xfrm>
            <a:off x="5384643" y="1969906"/>
            <a:ext cx="6612834" cy="4325484"/>
            <a:chOff x="96" y="1127"/>
            <a:chExt cx="4186" cy="2818"/>
          </a:xfrm>
        </p:grpSpPr>
        <p:sp>
          <p:nvSpPr>
            <p:cNvPr id="6" name="Rectangle 3"/>
            <p:cNvSpPr>
              <a:spLocks noChangeArrowheads="1"/>
            </p:cNvSpPr>
            <p:nvPr/>
          </p:nvSpPr>
          <p:spPr bwMode="auto">
            <a:xfrm>
              <a:off x="1968" y="1488"/>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 name="Rectangle 4"/>
            <p:cNvSpPr>
              <a:spLocks noChangeArrowheads="1"/>
            </p:cNvSpPr>
            <p:nvPr/>
          </p:nvSpPr>
          <p:spPr bwMode="auto">
            <a:xfrm>
              <a:off x="1824" y="196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 name="Rectangle 5"/>
            <p:cNvSpPr>
              <a:spLocks noChangeArrowheads="1"/>
            </p:cNvSpPr>
            <p:nvPr/>
          </p:nvSpPr>
          <p:spPr bwMode="auto">
            <a:xfrm>
              <a:off x="2256"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9" name="Rectangle 6"/>
            <p:cNvSpPr>
              <a:spLocks noChangeArrowheads="1"/>
            </p:cNvSpPr>
            <p:nvPr/>
          </p:nvSpPr>
          <p:spPr bwMode="auto">
            <a:xfrm>
              <a:off x="2112"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7"/>
            <p:cNvSpPr>
              <a:spLocks noChangeArrowheads="1"/>
            </p:cNvSpPr>
            <p:nvPr/>
          </p:nvSpPr>
          <p:spPr bwMode="auto">
            <a:xfrm>
              <a:off x="2688"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8"/>
            <p:cNvSpPr>
              <a:spLocks noChangeArrowheads="1"/>
            </p:cNvSpPr>
            <p:nvPr/>
          </p:nvSpPr>
          <p:spPr bwMode="auto">
            <a:xfrm>
              <a:off x="312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Rectangle 9"/>
            <p:cNvSpPr>
              <a:spLocks noChangeArrowheads="1"/>
            </p:cNvSpPr>
            <p:nvPr/>
          </p:nvSpPr>
          <p:spPr bwMode="auto">
            <a:xfrm>
              <a:off x="297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Rectangle 10"/>
            <p:cNvSpPr>
              <a:spLocks noChangeArrowheads="1"/>
            </p:cNvSpPr>
            <p:nvPr/>
          </p:nvSpPr>
          <p:spPr bwMode="auto">
            <a:xfrm>
              <a:off x="1200"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4" name="Rectangle 11"/>
            <p:cNvSpPr>
              <a:spLocks noChangeArrowheads="1"/>
            </p:cNvSpPr>
            <p:nvPr/>
          </p:nvSpPr>
          <p:spPr bwMode="auto">
            <a:xfrm>
              <a:off x="163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5" name="Rectangle 12"/>
            <p:cNvSpPr>
              <a:spLocks noChangeArrowheads="1"/>
            </p:cNvSpPr>
            <p:nvPr/>
          </p:nvSpPr>
          <p:spPr bwMode="auto">
            <a:xfrm>
              <a:off x="1488"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Rectangle 13"/>
            <p:cNvSpPr>
              <a:spLocks noChangeArrowheads="1"/>
            </p:cNvSpPr>
            <p:nvPr/>
          </p:nvSpPr>
          <p:spPr bwMode="auto">
            <a:xfrm>
              <a:off x="129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7" name="Rectangle 14"/>
            <p:cNvSpPr>
              <a:spLocks noChangeArrowheads="1"/>
            </p:cNvSpPr>
            <p:nvPr/>
          </p:nvSpPr>
          <p:spPr bwMode="auto">
            <a:xfrm>
              <a:off x="115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Rectangle 15"/>
            <p:cNvSpPr>
              <a:spLocks noChangeArrowheads="1"/>
            </p:cNvSpPr>
            <p:nvPr/>
          </p:nvSpPr>
          <p:spPr bwMode="auto">
            <a:xfrm>
              <a:off x="2448"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Rectangle 16"/>
            <p:cNvSpPr>
              <a:spLocks noChangeArrowheads="1"/>
            </p:cNvSpPr>
            <p:nvPr/>
          </p:nvSpPr>
          <p:spPr bwMode="auto">
            <a:xfrm>
              <a:off x="288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0" name="Rectangle 17"/>
            <p:cNvSpPr>
              <a:spLocks noChangeArrowheads="1"/>
            </p:cNvSpPr>
            <p:nvPr/>
          </p:nvSpPr>
          <p:spPr bwMode="auto">
            <a:xfrm>
              <a:off x="273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Line 18"/>
            <p:cNvSpPr>
              <a:spLocks noChangeShapeType="1"/>
            </p:cNvSpPr>
            <p:nvPr/>
          </p:nvSpPr>
          <p:spPr bwMode="auto">
            <a:xfrm>
              <a:off x="2112" y="1632"/>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19"/>
            <p:cNvSpPr>
              <a:spLocks noChangeShapeType="1"/>
            </p:cNvSpPr>
            <p:nvPr/>
          </p:nvSpPr>
          <p:spPr bwMode="auto">
            <a:xfrm flipH="1">
              <a:off x="1488"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0"/>
            <p:cNvSpPr>
              <a:spLocks noChangeShapeType="1"/>
            </p:cNvSpPr>
            <p:nvPr/>
          </p:nvSpPr>
          <p:spPr bwMode="auto">
            <a:xfrm>
              <a:off x="2304" y="211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1"/>
            <p:cNvSpPr>
              <a:spLocks noChangeShapeType="1"/>
            </p:cNvSpPr>
            <p:nvPr/>
          </p:nvSpPr>
          <p:spPr bwMode="auto">
            <a:xfrm flipH="1">
              <a:off x="1152" y="2544"/>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2"/>
            <p:cNvSpPr>
              <a:spLocks noChangeShapeType="1"/>
            </p:cNvSpPr>
            <p:nvPr/>
          </p:nvSpPr>
          <p:spPr bwMode="auto">
            <a:xfrm>
              <a:off x="1680"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3"/>
            <p:cNvSpPr>
              <a:spLocks noChangeShapeType="1"/>
            </p:cNvSpPr>
            <p:nvPr/>
          </p:nvSpPr>
          <p:spPr bwMode="auto">
            <a:xfrm flipH="1">
              <a:off x="2736" y="2544"/>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4"/>
            <p:cNvSpPr>
              <a:spLocks noChangeShapeType="1"/>
            </p:cNvSpPr>
            <p:nvPr/>
          </p:nvSpPr>
          <p:spPr bwMode="auto">
            <a:xfrm>
              <a:off x="3168"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25"/>
            <p:cNvSpPr txBox="1">
              <a:spLocks noChangeArrowheads="1"/>
            </p:cNvSpPr>
            <p:nvPr/>
          </p:nvSpPr>
          <p:spPr bwMode="auto">
            <a:xfrm>
              <a:off x="1670" y="28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 name="Text Box 26"/>
            <p:cNvSpPr txBox="1">
              <a:spLocks noChangeArrowheads="1"/>
            </p:cNvSpPr>
            <p:nvPr/>
          </p:nvSpPr>
          <p:spPr bwMode="auto">
            <a:xfrm>
              <a:off x="3168" y="2832"/>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7"/>
            <p:cNvSpPr txBox="1">
              <a:spLocks noChangeArrowheads="1"/>
            </p:cNvSpPr>
            <p:nvPr/>
          </p:nvSpPr>
          <p:spPr bwMode="auto">
            <a:xfrm>
              <a:off x="912" y="2832"/>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 name="Text Box 28"/>
            <p:cNvSpPr txBox="1">
              <a:spLocks noChangeArrowheads="1"/>
            </p:cNvSpPr>
            <p:nvPr/>
          </p:nvSpPr>
          <p:spPr bwMode="auto">
            <a:xfrm>
              <a:off x="1200"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2" name="Text Box 29"/>
            <p:cNvSpPr txBox="1">
              <a:spLocks noChangeArrowheads="1"/>
            </p:cNvSpPr>
            <p:nvPr/>
          </p:nvSpPr>
          <p:spPr bwMode="auto">
            <a:xfrm>
              <a:off x="1824" y="196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3" name="Text Box 30"/>
            <p:cNvSpPr txBox="1">
              <a:spLocks noChangeArrowheads="1"/>
            </p:cNvSpPr>
            <p:nvPr/>
          </p:nvSpPr>
          <p:spPr bwMode="auto">
            <a:xfrm>
              <a:off x="2448" y="2832"/>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4" name="Text Box 31"/>
            <p:cNvSpPr txBox="1">
              <a:spLocks noChangeArrowheads="1"/>
            </p:cNvSpPr>
            <p:nvPr/>
          </p:nvSpPr>
          <p:spPr bwMode="auto">
            <a:xfrm>
              <a:off x="2688"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5" name="Text Box 32"/>
            <p:cNvSpPr txBox="1">
              <a:spLocks noChangeArrowheads="1"/>
            </p:cNvSpPr>
            <p:nvPr/>
          </p:nvSpPr>
          <p:spPr bwMode="auto">
            <a:xfrm>
              <a:off x="2208" y="144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root</a:t>
              </a:r>
            </a:p>
          </p:txBody>
        </p:sp>
        <p:sp>
          <p:nvSpPr>
            <p:cNvPr id="36" name="Text Box 33"/>
            <p:cNvSpPr txBox="1">
              <a:spLocks noChangeArrowheads="1"/>
            </p:cNvSpPr>
            <p:nvPr/>
          </p:nvSpPr>
          <p:spPr bwMode="auto">
            <a:xfrm>
              <a:off x="336" y="1127"/>
              <a:ext cx="1776"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Examine this node first – value is &lt; node, so go to left subtree</a:t>
              </a:r>
            </a:p>
          </p:txBody>
        </p:sp>
        <p:sp>
          <p:nvSpPr>
            <p:cNvPr id="37" name="Line 34"/>
            <p:cNvSpPr>
              <a:spLocks noChangeShapeType="1"/>
            </p:cNvSpPr>
            <p:nvPr/>
          </p:nvSpPr>
          <p:spPr bwMode="auto">
            <a:xfrm>
              <a:off x="1248" y="1632"/>
              <a:ext cx="672" cy="288"/>
            </a:xfrm>
            <a:prstGeom prst="line">
              <a:avLst/>
            </a:prstGeom>
            <a:noFill/>
            <a:ln w="25400">
              <a:solidFill>
                <a:srgbClr val="FA821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Text Box 35"/>
            <p:cNvSpPr txBox="1">
              <a:spLocks noChangeArrowheads="1"/>
            </p:cNvSpPr>
            <p:nvPr/>
          </p:nvSpPr>
          <p:spPr bwMode="auto">
            <a:xfrm>
              <a:off x="96" y="1776"/>
              <a:ext cx="129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Examine this node second – value is &gt; node, so go to right subtree</a:t>
              </a:r>
            </a:p>
          </p:txBody>
        </p:sp>
        <p:sp>
          <p:nvSpPr>
            <p:cNvPr id="39" name="Line 36"/>
            <p:cNvSpPr>
              <a:spLocks noChangeShapeType="1"/>
            </p:cNvSpPr>
            <p:nvPr/>
          </p:nvSpPr>
          <p:spPr bwMode="auto">
            <a:xfrm>
              <a:off x="768" y="2448"/>
              <a:ext cx="384" cy="48"/>
            </a:xfrm>
            <a:prstGeom prst="line">
              <a:avLst/>
            </a:prstGeom>
            <a:noFill/>
            <a:ln w="25400">
              <a:solidFill>
                <a:srgbClr val="FA821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Text Box 37"/>
            <p:cNvSpPr txBox="1">
              <a:spLocks noChangeArrowheads="1"/>
            </p:cNvSpPr>
            <p:nvPr/>
          </p:nvSpPr>
          <p:spPr bwMode="auto">
            <a:xfrm>
              <a:off x="2592" y="3600"/>
              <a:ext cx="169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Since the right subtree is </a:t>
              </a:r>
              <a:r>
                <a:rPr lang="en-US" altLang="en-US" sz="1800">
                  <a:solidFill>
                    <a:srgbClr val="FA8218"/>
                  </a:solidFill>
                  <a:latin typeface="Courier New" panose="02070309020205020404" pitchFamily="49" charset="0"/>
                </a:rPr>
                <a:t>null</a:t>
              </a:r>
              <a:r>
                <a:rPr lang="en-US" altLang="en-US" sz="1800">
                  <a:solidFill>
                    <a:srgbClr val="FA8218"/>
                  </a:solidFill>
                </a:rPr>
                <a:t>, insert here </a:t>
              </a:r>
            </a:p>
          </p:txBody>
        </p:sp>
        <p:sp>
          <p:nvSpPr>
            <p:cNvPr id="41" name="Line 38"/>
            <p:cNvSpPr>
              <a:spLocks noChangeShapeType="1"/>
            </p:cNvSpPr>
            <p:nvPr/>
          </p:nvSpPr>
          <p:spPr bwMode="auto">
            <a:xfrm flipH="1" flipV="1">
              <a:off x="1968" y="3072"/>
              <a:ext cx="624" cy="672"/>
            </a:xfrm>
            <a:prstGeom prst="line">
              <a:avLst/>
            </a:prstGeom>
            <a:noFill/>
            <a:ln w="25400">
              <a:solidFill>
                <a:srgbClr val="FA821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39"/>
            <p:cNvSpPr txBox="1">
              <a:spLocks noChangeArrowheads="1"/>
            </p:cNvSpPr>
            <p:nvPr/>
          </p:nvSpPr>
          <p:spPr bwMode="auto">
            <a:xfrm>
              <a:off x="62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3" name="Text Box 40"/>
            <p:cNvSpPr txBox="1">
              <a:spLocks noChangeArrowheads="1"/>
            </p:cNvSpPr>
            <p:nvPr/>
          </p:nvSpPr>
          <p:spPr bwMode="auto">
            <a:xfrm>
              <a:off x="1344"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4" name="Line 41"/>
            <p:cNvSpPr>
              <a:spLocks noChangeShapeType="1"/>
            </p:cNvSpPr>
            <p:nvPr/>
          </p:nvSpPr>
          <p:spPr bwMode="auto">
            <a:xfrm flipH="1">
              <a:off x="864" y="29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42"/>
            <p:cNvSpPr>
              <a:spLocks noChangeShapeType="1"/>
            </p:cNvSpPr>
            <p:nvPr/>
          </p:nvSpPr>
          <p:spPr bwMode="auto">
            <a:xfrm>
              <a:off x="1344" y="29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Text Box 43"/>
            <p:cNvSpPr txBox="1">
              <a:spLocks noChangeArrowheads="1"/>
            </p:cNvSpPr>
            <p:nvPr/>
          </p:nvSpPr>
          <p:spPr bwMode="auto">
            <a:xfrm>
              <a:off x="2208"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7" name="Text Box 44"/>
            <p:cNvSpPr txBox="1">
              <a:spLocks noChangeArrowheads="1"/>
            </p:cNvSpPr>
            <p:nvPr/>
          </p:nvSpPr>
          <p:spPr bwMode="auto">
            <a:xfrm>
              <a:off x="2928"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8" name="Line 45"/>
            <p:cNvSpPr>
              <a:spLocks noChangeShapeType="1"/>
            </p:cNvSpPr>
            <p:nvPr/>
          </p:nvSpPr>
          <p:spPr bwMode="auto">
            <a:xfrm flipH="1">
              <a:off x="2448" y="29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46"/>
            <p:cNvSpPr>
              <a:spLocks noChangeShapeType="1"/>
            </p:cNvSpPr>
            <p:nvPr/>
          </p:nvSpPr>
          <p:spPr bwMode="auto">
            <a:xfrm>
              <a:off x="2928" y="29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0" name="Group 58"/>
          <p:cNvGrpSpPr>
            <a:grpSpLocks/>
          </p:cNvGrpSpPr>
          <p:nvPr/>
        </p:nvGrpSpPr>
        <p:grpSpPr bwMode="auto">
          <a:xfrm>
            <a:off x="1013404" y="2125725"/>
            <a:ext cx="2211388" cy="1738312"/>
            <a:chOff x="3984" y="912"/>
            <a:chExt cx="1393" cy="1095"/>
          </a:xfrm>
        </p:grpSpPr>
        <p:sp>
          <p:nvSpPr>
            <p:cNvPr id="51" name="Rectangle 47"/>
            <p:cNvSpPr>
              <a:spLocks noChangeArrowheads="1"/>
            </p:cNvSpPr>
            <p:nvPr/>
          </p:nvSpPr>
          <p:spPr bwMode="auto">
            <a:xfrm>
              <a:off x="4416" y="912"/>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2" name="Line 48"/>
            <p:cNvSpPr>
              <a:spLocks noChangeShapeType="1"/>
            </p:cNvSpPr>
            <p:nvPr/>
          </p:nvSpPr>
          <p:spPr bwMode="auto">
            <a:xfrm>
              <a:off x="4560" y="1056"/>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Text Box 49"/>
            <p:cNvSpPr txBox="1">
              <a:spLocks noChangeArrowheads="1"/>
            </p:cNvSpPr>
            <p:nvPr/>
          </p:nvSpPr>
          <p:spPr bwMode="auto">
            <a:xfrm>
              <a:off x="4656" y="912"/>
              <a:ext cx="7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newNode</a:t>
              </a:r>
            </a:p>
          </p:txBody>
        </p:sp>
        <p:sp>
          <p:nvSpPr>
            <p:cNvPr id="54" name="Rectangle 50"/>
            <p:cNvSpPr>
              <a:spLocks noChangeArrowheads="1"/>
            </p:cNvSpPr>
            <p:nvPr/>
          </p:nvSpPr>
          <p:spPr bwMode="auto">
            <a:xfrm>
              <a:off x="4272" y="139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5" name="Rectangle 51"/>
            <p:cNvSpPr>
              <a:spLocks noChangeArrowheads="1"/>
            </p:cNvSpPr>
            <p:nvPr/>
          </p:nvSpPr>
          <p:spPr bwMode="auto">
            <a:xfrm>
              <a:off x="4704" y="139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6" name="Rectangle 52"/>
            <p:cNvSpPr>
              <a:spLocks noChangeArrowheads="1"/>
            </p:cNvSpPr>
            <p:nvPr/>
          </p:nvSpPr>
          <p:spPr bwMode="auto">
            <a:xfrm>
              <a:off x="4560" y="139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7" name="Text Box 53"/>
            <p:cNvSpPr txBox="1">
              <a:spLocks noChangeArrowheads="1"/>
            </p:cNvSpPr>
            <p:nvPr/>
          </p:nvSpPr>
          <p:spPr bwMode="auto">
            <a:xfrm>
              <a:off x="4272" y="1392"/>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23</a:t>
              </a:r>
            </a:p>
          </p:txBody>
        </p:sp>
        <p:sp>
          <p:nvSpPr>
            <p:cNvPr id="58" name="Text Box 54"/>
            <p:cNvSpPr txBox="1">
              <a:spLocks noChangeArrowheads="1"/>
            </p:cNvSpPr>
            <p:nvPr/>
          </p:nvSpPr>
          <p:spPr bwMode="auto">
            <a:xfrm>
              <a:off x="4848" y="177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59" name="Text Box 55"/>
            <p:cNvSpPr txBox="1">
              <a:spLocks noChangeArrowheads="1"/>
            </p:cNvSpPr>
            <p:nvPr/>
          </p:nvSpPr>
          <p:spPr bwMode="auto">
            <a:xfrm>
              <a:off x="3984" y="177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60" name="Line 56"/>
            <p:cNvSpPr>
              <a:spLocks noChangeShapeType="1"/>
            </p:cNvSpPr>
            <p:nvPr/>
          </p:nvSpPr>
          <p:spPr bwMode="auto">
            <a:xfrm flipH="1">
              <a:off x="4176" y="1536"/>
              <a:ext cx="432"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 name="Line 57"/>
            <p:cNvSpPr>
              <a:spLocks noChangeShapeType="1"/>
            </p:cNvSpPr>
            <p:nvPr/>
          </p:nvSpPr>
          <p:spPr bwMode="auto">
            <a:xfrm>
              <a:off x="4800" y="1536"/>
              <a:ext cx="240" cy="24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015174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Insert Function (</a:t>
            </a:r>
            <a:r>
              <a:rPr lang="en-US" dirty="0" err="1" smtClean="0"/>
              <a:t>nonrecursive</a:t>
            </a:r>
            <a:r>
              <a:rPr lang="en-US" dirty="0" smtClean="0"/>
              <a:t>)</a:t>
            </a:r>
            <a:endParaRPr lang="en-US" dirty="0"/>
          </a:p>
        </p:txBody>
      </p:sp>
      <p:sp>
        <p:nvSpPr>
          <p:cNvPr id="3" name="Content Placeholder 2"/>
          <p:cNvSpPr>
            <a:spLocks noGrp="1"/>
          </p:cNvSpPr>
          <p:nvPr>
            <p:ph idx="1"/>
          </p:nvPr>
        </p:nvSpPr>
        <p:spPr>
          <a:xfrm>
            <a:off x="327379" y="2142067"/>
            <a:ext cx="11740444" cy="3649133"/>
          </a:xfrm>
        </p:spPr>
        <p:txBody>
          <a:bodyPr anchor="t">
            <a:normAutofit/>
          </a:bodyPr>
          <a:lstStyle/>
          <a:p>
            <a:pPr marL="0" indent="0">
              <a:buNone/>
            </a:pPr>
            <a:r>
              <a:rPr lang="en-US" sz="2800" b="1" dirty="0" smtClean="0"/>
              <a:t>Folder:  </a:t>
            </a:r>
            <a:r>
              <a:rPr lang="en-US" sz="2800" dirty="0" smtClean="0"/>
              <a:t>Binary Tree Programs &gt; </a:t>
            </a:r>
            <a:r>
              <a:rPr lang="en-US" sz="2800" b="1" dirty="0" smtClean="0">
                <a:solidFill>
                  <a:srgbClr val="FF0000"/>
                </a:solidFill>
              </a:rPr>
              <a:t>Integer Binary Tree </a:t>
            </a:r>
            <a:r>
              <a:rPr lang="en-US" sz="2800" b="1" dirty="0" err="1" smtClean="0">
                <a:solidFill>
                  <a:srgbClr val="FF0000"/>
                </a:solidFill>
              </a:rPr>
              <a:t>NonRecursive</a:t>
            </a:r>
            <a:r>
              <a:rPr lang="en-US" sz="2800" b="1" dirty="0" smtClean="0">
                <a:solidFill>
                  <a:srgbClr val="FF0000"/>
                </a:solidFill>
              </a:rPr>
              <a:t> Version</a:t>
            </a:r>
          </a:p>
          <a:p>
            <a:pPr marL="0" indent="0">
              <a:buNone/>
            </a:pPr>
            <a:r>
              <a:rPr lang="en-US" sz="3200" b="1" dirty="0" smtClean="0">
                <a:solidFill>
                  <a:srgbClr val="FFFF00"/>
                </a:solidFill>
              </a:rPr>
              <a:t>BinaryTree.cpp</a:t>
            </a:r>
            <a:br>
              <a:rPr lang="en-US" sz="3200" b="1" dirty="0" smtClean="0">
                <a:solidFill>
                  <a:srgbClr val="FFFF00"/>
                </a:solidFill>
              </a:rPr>
            </a:br>
            <a:r>
              <a:rPr lang="en-US" sz="3200" b="1" dirty="0" err="1" smtClean="0">
                <a:solidFill>
                  <a:srgbClr val="FFFF00"/>
                </a:solidFill>
              </a:rPr>
              <a:t>BinaryTree.h</a:t>
            </a:r>
            <a:r>
              <a:rPr lang="en-US" sz="3200" b="1" dirty="0" smtClean="0">
                <a:solidFill>
                  <a:srgbClr val="FFFF00"/>
                </a:solidFill>
              </a:rPr>
              <a:t/>
            </a:r>
            <a:br>
              <a:rPr lang="en-US" sz="3200" b="1" dirty="0" smtClean="0">
                <a:solidFill>
                  <a:srgbClr val="FFFF00"/>
                </a:solidFill>
              </a:rPr>
            </a:br>
            <a:r>
              <a:rPr lang="en-US" sz="3200" b="1" dirty="0" smtClean="0">
                <a:solidFill>
                  <a:srgbClr val="FFFF00"/>
                </a:solidFill>
              </a:rPr>
              <a:t>IntegerBinaryTree.cpp</a:t>
            </a:r>
            <a:endParaRPr lang="en-US" sz="3200" b="1" dirty="0">
              <a:solidFill>
                <a:srgbClr val="FFFF00"/>
              </a:solidFill>
            </a:endParaRPr>
          </a:p>
        </p:txBody>
      </p:sp>
    </p:spTree>
    <p:extLst>
      <p:ext uri="{BB962C8B-B14F-4D97-AF65-F5344CB8AC3E}">
        <p14:creationId xmlns:p14="http://schemas.microsoft.com/office/powerpoint/2010/main" val="3897410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Insert Function (recursive)</a:t>
            </a:r>
            <a:endParaRPr lang="en-US" dirty="0"/>
          </a:p>
        </p:txBody>
      </p:sp>
      <p:sp>
        <p:nvSpPr>
          <p:cNvPr id="3" name="Content Placeholder 2"/>
          <p:cNvSpPr>
            <a:spLocks noGrp="1"/>
          </p:cNvSpPr>
          <p:nvPr>
            <p:ph idx="1"/>
          </p:nvPr>
        </p:nvSpPr>
        <p:spPr>
          <a:xfrm>
            <a:off x="174979" y="2142067"/>
            <a:ext cx="11830754" cy="3649133"/>
          </a:xfrm>
        </p:spPr>
        <p:txBody>
          <a:bodyPr anchor="t">
            <a:normAutofit/>
          </a:bodyPr>
          <a:lstStyle/>
          <a:p>
            <a:pPr marL="0" indent="0">
              <a:buNone/>
            </a:pPr>
            <a:r>
              <a:rPr lang="en-US" sz="3200" dirty="0" smtClean="0"/>
              <a:t>Folder:  Binary Tree Programs &gt; </a:t>
            </a:r>
            <a:r>
              <a:rPr lang="en-US" sz="3200" b="1" dirty="0" smtClean="0">
                <a:solidFill>
                  <a:srgbClr val="FF0000"/>
                </a:solidFill>
              </a:rPr>
              <a:t>Integer Binary Tree Recursive Version</a:t>
            </a:r>
          </a:p>
          <a:p>
            <a:pPr marL="0" indent="0">
              <a:buNone/>
            </a:pPr>
            <a:r>
              <a:rPr lang="en-US" sz="3200" b="1" dirty="0" smtClean="0">
                <a:solidFill>
                  <a:srgbClr val="FFFF00"/>
                </a:solidFill>
              </a:rPr>
              <a:t>BinaryTree.cpp</a:t>
            </a:r>
            <a:br>
              <a:rPr lang="en-US" sz="3200" b="1" dirty="0" smtClean="0">
                <a:solidFill>
                  <a:srgbClr val="FFFF00"/>
                </a:solidFill>
              </a:rPr>
            </a:br>
            <a:r>
              <a:rPr lang="en-US" sz="3200" b="1" dirty="0" err="1" smtClean="0">
                <a:solidFill>
                  <a:srgbClr val="FFFF00"/>
                </a:solidFill>
              </a:rPr>
              <a:t>BinaryTree.h</a:t>
            </a:r>
            <a:r>
              <a:rPr lang="en-US" sz="3200" b="1" dirty="0" smtClean="0">
                <a:solidFill>
                  <a:srgbClr val="FFFF00"/>
                </a:solidFill>
              </a:rPr>
              <a:t/>
            </a:r>
            <a:br>
              <a:rPr lang="en-US" sz="3200" b="1" dirty="0" smtClean="0">
                <a:solidFill>
                  <a:srgbClr val="FFFF00"/>
                </a:solidFill>
              </a:rPr>
            </a:br>
            <a:r>
              <a:rPr lang="en-US" sz="3200" b="1" dirty="0" smtClean="0">
                <a:solidFill>
                  <a:srgbClr val="FFFF00"/>
                </a:solidFill>
              </a:rPr>
              <a:t>IntegerBinaryTree.cpp</a:t>
            </a:r>
            <a:endParaRPr lang="en-US" sz="3200" b="1" dirty="0">
              <a:solidFill>
                <a:srgbClr val="FFFF00"/>
              </a:solidFill>
            </a:endParaRPr>
          </a:p>
        </p:txBody>
      </p:sp>
    </p:spTree>
    <p:extLst>
      <p:ext uri="{BB962C8B-B14F-4D97-AF65-F5344CB8AC3E}">
        <p14:creationId xmlns:p14="http://schemas.microsoft.com/office/powerpoint/2010/main" val="80147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of insertion in BST – Big O Notation</a:t>
            </a:r>
            <a:endParaRPr lang="en-US" dirty="0"/>
          </a:p>
        </p:txBody>
      </p:sp>
      <p:sp>
        <p:nvSpPr>
          <p:cNvPr id="3" name="Content Placeholder 2"/>
          <p:cNvSpPr>
            <a:spLocks noGrp="1"/>
          </p:cNvSpPr>
          <p:nvPr>
            <p:ph idx="1"/>
          </p:nvPr>
        </p:nvSpPr>
        <p:spPr>
          <a:xfrm>
            <a:off x="685801" y="1867437"/>
            <a:ext cx="10131425" cy="4559121"/>
          </a:xfrm>
        </p:spPr>
        <p:txBody>
          <a:bodyPr anchor="t">
            <a:normAutofit/>
          </a:bodyPr>
          <a:lstStyle/>
          <a:p>
            <a:r>
              <a:rPr lang="en-US" sz="2800" dirty="0" smtClean="0"/>
              <a:t>The BST insert algorithm traverses the tree from the root to a leaf node to find the insertion location.  One node is visited per level.  </a:t>
            </a:r>
            <a:br>
              <a:rPr lang="en-US" sz="2800" dirty="0" smtClean="0"/>
            </a:br>
            <a:endParaRPr lang="en-US" sz="2800" dirty="0" smtClean="0"/>
          </a:p>
          <a:p>
            <a:r>
              <a:rPr lang="en-US" sz="2800" dirty="0" smtClean="0"/>
              <a:t>A BST with N nodes has at least log</a:t>
            </a:r>
            <a:r>
              <a:rPr lang="en-US" sz="2800" baseline="-25000" dirty="0" smtClean="0"/>
              <a:t>2</a:t>
            </a:r>
            <a:r>
              <a:rPr lang="en-US" sz="2800" dirty="0" smtClean="0"/>
              <a:t>N levels and at most N levels.  Therefore, the </a:t>
            </a:r>
            <a:r>
              <a:rPr lang="en-US" sz="2800" b="1" dirty="0" smtClean="0">
                <a:solidFill>
                  <a:srgbClr val="FFFF00"/>
                </a:solidFill>
              </a:rPr>
              <a:t>runtime</a:t>
            </a:r>
            <a:r>
              <a:rPr lang="en-US" sz="2800" dirty="0" smtClean="0"/>
              <a:t> complexity (efficiency) of insertion is best case </a:t>
            </a:r>
            <a:r>
              <a:rPr lang="en-US" sz="2800" b="1" dirty="0" smtClean="0">
                <a:solidFill>
                  <a:srgbClr val="FFFF00"/>
                </a:solidFill>
              </a:rPr>
              <a:t>O(log n)</a:t>
            </a:r>
            <a:r>
              <a:rPr lang="en-US" sz="2800" dirty="0" smtClean="0"/>
              <a:t> </a:t>
            </a:r>
            <a:r>
              <a:rPr lang="en-US" sz="2800" dirty="0" smtClean="0"/>
              <a:t>and worst case </a:t>
            </a:r>
            <a:r>
              <a:rPr lang="en-US" sz="2800" b="1" dirty="0" smtClean="0">
                <a:solidFill>
                  <a:srgbClr val="FFFF00"/>
                </a:solidFill>
              </a:rPr>
              <a:t>O(n)</a:t>
            </a:r>
            <a:r>
              <a:rPr lang="en-US" sz="2800" dirty="0" smtClean="0"/>
              <a:t>.</a:t>
            </a:r>
            <a:r>
              <a:rPr lang="en-US" sz="2800" dirty="0" smtClean="0"/>
              <a:t/>
            </a:r>
            <a:br>
              <a:rPr lang="en-US" sz="2800" dirty="0" smtClean="0"/>
            </a:br>
            <a:endParaRPr lang="en-US" sz="2800" dirty="0" smtClean="0"/>
          </a:p>
          <a:p>
            <a:r>
              <a:rPr lang="en-US" sz="2800" dirty="0" smtClean="0"/>
              <a:t>The </a:t>
            </a:r>
            <a:r>
              <a:rPr lang="en-US" sz="2800" dirty="0" smtClean="0">
                <a:solidFill>
                  <a:srgbClr val="FFFF00"/>
                </a:solidFill>
              </a:rPr>
              <a:t>space</a:t>
            </a:r>
            <a:r>
              <a:rPr lang="en-US" sz="2800" dirty="0" smtClean="0"/>
              <a:t> complexity of insertion is </a:t>
            </a:r>
            <a:r>
              <a:rPr lang="en-US" sz="2800" dirty="0" smtClean="0">
                <a:solidFill>
                  <a:srgbClr val="FFFF00"/>
                </a:solidFill>
              </a:rPr>
              <a:t>O(1) </a:t>
            </a:r>
            <a:r>
              <a:rPr lang="en-US" sz="2800" dirty="0" smtClean="0"/>
              <a:t>because only a single pointer is used to traverse the tree to find the insertion location.</a:t>
            </a:r>
            <a:endParaRPr lang="en-US" sz="2800" dirty="0"/>
          </a:p>
        </p:txBody>
      </p:sp>
    </p:spTree>
    <p:extLst>
      <p:ext uri="{BB962C8B-B14F-4D97-AF65-F5344CB8AC3E}">
        <p14:creationId xmlns:p14="http://schemas.microsoft.com/office/powerpoint/2010/main" val="3639198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455" y="257471"/>
            <a:ext cx="10131425" cy="1456267"/>
          </a:xfrm>
        </p:spPr>
        <p:txBody>
          <a:bodyPr>
            <a:normAutofit/>
          </a:bodyPr>
          <a:lstStyle/>
          <a:p>
            <a:r>
              <a:rPr lang="en-US" sz="4400" dirty="0" smtClean="0"/>
              <a:t>Traversing a Binary Tree</a:t>
            </a:r>
            <a:endParaRPr lang="en-US" sz="4400" dirty="0"/>
          </a:p>
        </p:txBody>
      </p:sp>
      <p:sp>
        <p:nvSpPr>
          <p:cNvPr id="3" name="Content Placeholder 2"/>
          <p:cNvSpPr>
            <a:spLocks noGrp="1"/>
          </p:cNvSpPr>
          <p:nvPr>
            <p:ph idx="1"/>
          </p:nvPr>
        </p:nvSpPr>
        <p:spPr>
          <a:xfrm>
            <a:off x="532455" y="1672061"/>
            <a:ext cx="11050299" cy="4694662"/>
          </a:xfrm>
        </p:spPr>
        <p:txBody>
          <a:bodyPr>
            <a:normAutofit fontScale="70000" lnSpcReduction="20000"/>
          </a:bodyPr>
          <a:lstStyle/>
          <a:p>
            <a:pPr marL="114300" indent="-114300">
              <a:lnSpc>
                <a:spcPct val="80000"/>
              </a:lnSpc>
              <a:buSzPct val="90000"/>
              <a:buFont typeface="Times" panose="02020603050405020304" pitchFamily="18" charset="0"/>
              <a:buNone/>
            </a:pPr>
            <a:r>
              <a:rPr lang="en-US" altLang="en-US" sz="4400" dirty="0"/>
              <a:t>Three traversal methods:</a:t>
            </a:r>
          </a:p>
          <a:p>
            <a:pPr marL="863600" lvl="1" indent="-406400">
              <a:lnSpc>
                <a:spcPct val="80000"/>
              </a:lnSpc>
              <a:buClr>
                <a:schemeClr val="tx1"/>
              </a:buClr>
              <a:buSzPct val="90000"/>
              <a:buFontTx/>
              <a:buAutoNum type="arabicParenR"/>
              <a:tabLst>
                <a:tab pos="1084263" algn="l"/>
              </a:tabLst>
            </a:pPr>
            <a:r>
              <a:rPr lang="en-US" altLang="en-US" sz="4100" dirty="0" err="1" smtClean="0">
                <a:solidFill>
                  <a:srgbClr val="FF0066"/>
                </a:solidFill>
              </a:rPr>
              <a:t>Inorder</a:t>
            </a:r>
            <a:endParaRPr lang="en-US" altLang="en-US" sz="3300" dirty="0"/>
          </a:p>
          <a:p>
            <a:pPr marL="1549400" lvl="2" indent="-342900">
              <a:lnSpc>
                <a:spcPct val="80000"/>
              </a:lnSpc>
              <a:buClr>
                <a:schemeClr val="tx1"/>
              </a:buClr>
              <a:buSzPct val="90000"/>
              <a:buFontTx/>
              <a:buAutoNum type="alphaLcParenR"/>
            </a:pPr>
            <a:r>
              <a:rPr lang="en-US" altLang="en-US" sz="2900" dirty="0"/>
              <a:t>Traverse left subtree of node</a:t>
            </a:r>
          </a:p>
          <a:p>
            <a:pPr marL="1549400" lvl="2" indent="-342900">
              <a:lnSpc>
                <a:spcPct val="80000"/>
              </a:lnSpc>
              <a:buClr>
                <a:schemeClr val="tx1"/>
              </a:buClr>
              <a:buSzPct val="90000"/>
              <a:buFontTx/>
              <a:buAutoNum type="alphaLcParenR"/>
            </a:pPr>
            <a:r>
              <a:rPr lang="en-US" altLang="en-US" sz="2900" dirty="0"/>
              <a:t>Process data in node</a:t>
            </a:r>
          </a:p>
          <a:p>
            <a:pPr marL="1549400" lvl="2" indent="-342900">
              <a:lnSpc>
                <a:spcPct val="80000"/>
              </a:lnSpc>
              <a:buClr>
                <a:schemeClr val="tx1"/>
              </a:buClr>
              <a:buSzPct val="90000"/>
              <a:buFontTx/>
              <a:buAutoNum type="alphaLcParenR"/>
            </a:pPr>
            <a:r>
              <a:rPr lang="en-US" altLang="en-US" sz="2900" dirty="0"/>
              <a:t>Traverse right subtree of node</a:t>
            </a:r>
          </a:p>
          <a:p>
            <a:pPr marL="863600" lvl="1" indent="-406400">
              <a:lnSpc>
                <a:spcPct val="80000"/>
              </a:lnSpc>
              <a:buClr>
                <a:schemeClr val="tx1"/>
              </a:buClr>
              <a:buSzPct val="90000"/>
              <a:buFontTx/>
              <a:buAutoNum type="arabicParenR"/>
            </a:pPr>
            <a:r>
              <a:rPr lang="en-US" altLang="en-US" sz="4100" dirty="0" smtClean="0">
                <a:solidFill>
                  <a:srgbClr val="FF0066"/>
                </a:solidFill>
              </a:rPr>
              <a:t>Preorder</a:t>
            </a:r>
            <a:endParaRPr lang="en-US" altLang="en-US" sz="3300" dirty="0"/>
          </a:p>
          <a:p>
            <a:pPr marL="1549400" lvl="2" indent="-342900">
              <a:lnSpc>
                <a:spcPct val="80000"/>
              </a:lnSpc>
              <a:buClr>
                <a:schemeClr val="tx1"/>
              </a:buClr>
              <a:buSzPct val="90000"/>
              <a:buFontTx/>
              <a:buAutoNum type="alphaLcParenR"/>
            </a:pPr>
            <a:r>
              <a:rPr lang="en-US" altLang="en-US" sz="2900" dirty="0"/>
              <a:t>Process data in node</a:t>
            </a:r>
          </a:p>
          <a:p>
            <a:pPr marL="1549400" lvl="2" indent="-342900">
              <a:lnSpc>
                <a:spcPct val="80000"/>
              </a:lnSpc>
              <a:buClr>
                <a:schemeClr val="tx1"/>
              </a:buClr>
              <a:buSzPct val="90000"/>
              <a:buFontTx/>
              <a:buAutoNum type="alphaLcParenR"/>
            </a:pPr>
            <a:r>
              <a:rPr lang="en-US" altLang="en-US" sz="2900" dirty="0"/>
              <a:t>Traverse left subtree of node</a:t>
            </a:r>
          </a:p>
          <a:p>
            <a:pPr marL="1549400" lvl="2" indent="-342900">
              <a:lnSpc>
                <a:spcPct val="80000"/>
              </a:lnSpc>
              <a:buClr>
                <a:schemeClr val="tx1"/>
              </a:buClr>
              <a:buSzPct val="90000"/>
              <a:buFontTx/>
              <a:buAutoNum type="alphaLcParenR"/>
            </a:pPr>
            <a:r>
              <a:rPr lang="en-US" altLang="en-US" sz="2900" dirty="0"/>
              <a:t>Traverse right subtree of node</a:t>
            </a:r>
          </a:p>
          <a:p>
            <a:pPr marL="863600" lvl="1" indent="-406400">
              <a:lnSpc>
                <a:spcPct val="80000"/>
              </a:lnSpc>
              <a:buClr>
                <a:schemeClr val="tx1"/>
              </a:buClr>
              <a:buSzPct val="90000"/>
              <a:buFontTx/>
              <a:buAutoNum type="arabicParenR"/>
            </a:pPr>
            <a:r>
              <a:rPr lang="en-US" altLang="en-US" sz="4000" dirty="0" err="1" smtClean="0">
                <a:solidFill>
                  <a:srgbClr val="FF0066"/>
                </a:solidFill>
              </a:rPr>
              <a:t>Postorder</a:t>
            </a:r>
            <a:endParaRPr lang="en-US" altLang="en-US" sz="3300" dirty="0"/>
          </a:p>
          <a:p>
            <a:pPr marL="1549400" lvl="2" indent="-342900">
              <a:lnSpc>
                <a:spcPct val="80000"/>
              </a:lnSpc>
              <a:buClr>
                <a:schemeClr val="tx1"/>
              </a:buClr>
              <a:buSzPct val="90000"/>
              <a:buFontTx/>
              <a:buAutoNum type="alphaLcParenR"/>
            </a:pPr>
            <a:r>
              <a:rPr lang="en-US" altLang="en-US" sz="2900" dirty="0"/>
              <a:t>Traverse left subtree of node</a:t>
            </a:r>
          </a:p>
          <a:p>
            <a:pPr marL="1549400" lvl="2" indent="-342900">
              <a:lnSpc>
                <a:spcPct val="80000"/>
              </a:lnSpc>
              <a:buClr>
                <a:schemeClr val="tx1"/>
              </a:buClr>
              <a:buSzPct val="90000"/>
              <a:buFontTx/>
              <a:buAutoNum type="alphaLcParenR"/>
            </a:pPr>
            <a:r>
              <a:rPr lang="en-US" altLang="en-US" sz="2900" dirty="0"/>
              <a:t>Traverse right subtree of node</a:t>
            </a:r>
          </a:p>
          <a:p>
            <a:pPr marL="1549400" lvl="2" indent="-342900">
              <a:lnSpc>
                <a:spcPct val="80000"/>
              </a:lnSpc>
              <a:buClr>
                <a:schemeClr val="tx1"/>
              </a:buClr>
              <a:buSzPct val="90000"/>
              <a:buFontTx/>
              <a:buAutoNum type="alphaLcParenR"/>
            </a:pPr>
            <a:r>
              <a:rPr lang="en-US" altLang="en-US" sz="2900" dirty="0"/>
              <a:t>Process data in node</a:t>
            </a:r>
          </a:p>
          <a:p>
            <a:endParaRPr lang="en-US" dirty="0"/>
          </a:p>
        </p:txBody>
      </p:sp>
    </p:spTree>
    <p:extLst>
      <p:ext uri="{BB962C8B-B14F-4D97-AF65-F5344CB8AC3E}">
        <p14:creationId xmlns:p14="http://schemas.microsoft.com/office/powerpoint/2010/main" val="3251879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98" y="210037"/>
            <a:ext cx="10131425" cy="1456267"/>
          </a:xfrm>
        </p:spPr>
        <p:txBody>
          <a:bodyPr>
            <a:normAutofit/>
          </a:bodyPr>
          <a:lstStyle/>
          <a:p>
            <a:r>
              <a:rPr lang="en-US" sz="4400" dirty="0" smtClean="0"/>
              <a:t>Traversing a Binary Tree</a:t>
            </a:r>
            <a:endParaRPr lang="en-US" sz="4400" dirty="0"/>
          </a:p>
        </p:txBody>
      </p:sp>
      <p:sp>
        <p:nvSpPr>
          <p:cNvPr id="6" name="Text Box 34"/>
          <p:cNvSpPr txBox="1">
            <a:spLocks noChangeArrowheads="1"/>
          </p:cNvSpPr>
          <p:nvPr/>
        </p:nvSpPr>
        <p:spPr bwMode="auto">
          <a:xfrm>
            <a:off x="6806155" y="2249181"/>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u="sng">
              <a:latin typeface="Times New Roman" panose="02020603050405020304" pitchFamily="18" charset="0"/>
            </a:endParaRPr>
          </a:p>
        </p:txBody>
      </p:sp>
      <p:graphicFrame>
        <p:nvGraphicFramePr>
          <p:cNvPr id="7" name="Group 35">
            <a:extLst>
              <a:ext uri="{FF2B5EF4-FFF2-40B4-BE49-F238E27FC236}">
                <a16:creationId xmlns:a16="http://schemas.microsoft.com/office/drawing/2014/main" id="{30393DB1-42E1-4709-9EA5-8BDCB01A7C45}"/>
              </a:ext>
            </a:extLst>
          </p:cNvPr>
          <p:cNvGraphicFramePr>
            <a:graphicFrameLocks noGrp="1"/>
          </p:cNvGraphicFramePr>
          <p:nvPr>
            <p:extLst>
              <p:ext uri="{D42A27DB-BD31-4B8C-83A1-F6EECF244321}">
                <p14:modId xmlns:p14="http://schemas.microsoft.com/office/powerpoint/2010/main" val="3801261749"/>
              </p:ext>
            </p:extLst>
          </p:nvPr>
        </p:nvGraphicFramePr>
        <p:xfrm>
          <a:off x="5927685" y="1439949"/>
          <a:ext cx="5826521" cy="3854391"/>
        </p:xfrm>
        <a:graphic>
          <a:graphicData uri="http://schemas.openxmlformats.org/drawingml/2006/table">
            <a:tbl>
              <a:tblPr/>
              <a:tblGrid>
                <a:gridCol w="1499213">
                  <a:extLst>
                    <a:ext uri="{9D8B030D-6E8A-4147-A177-3AD203B41FA5}">
                      <a16:colId xmlns:a16="http://schemas.microsoft.com/office/drawing/2014/main" val="20000"/>
                    </a:ext>
                  </a:extLst>
                </a:gridCol>
                <a:gridCol w="1825013">
                  <a:extLst>
                    <a:ext uri="{9D8B030D-6E8A-4147-A177-3AD203B41FA5}">
                      <a16:colId xmlns:a16="http://schemas.microsoft.com/office/drawing/2014/main" val="20001"/>
                    </a:ext>
                  </a:extLst>
                </a:gridCol>
                <a:gridCol w="2502295">
                  <a:extLst>
                    <a:ext uri="{9D8B030D-6E8A-4147-A177-3AD203B41FA5}">
                      <a16:colId xmlns:a16="http://schemas.microsoft.com/office/drawing/2014/main" val="57886291"/>
                    </a:ext>
                  </a:extLst>
                </a:gridCol>
              </a:tblGrid>
              <a:tr h="8885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TRAVERSAL METHOD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ヒラギノ角ゴ Pro W3" pitchFamily="112" charset="-128"/>
                        </a:rPr>
                        <a:t>SHORTCUT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ヒラギノ角ゴ Pro W3" pitchFamily="112" charset="-128"/>
                        </a:rPr>
                        <a:t>L = Left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ヒラギノ角ゴ Pro W3" pitchFamily="112" charset="-128"/>
                        </a:rPr>
                        <a:t>N = root Node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ヒラギノ角ゴ Pro W3" pitchFamily="112" charset="-128"/>
                        </a:rPr>
                        <a:t>R = Right</a:t>
                      </a:r>
                      <a:endParaRPr kumimoji="0" lang="en-US" sz="1800" b="0" i="0" u="none" strike="noStrike" cap="none" normalizeH="0" baseline="0" dirty="0">
                        <a:ln>
                          <a:noFill/>
                        </a:ln>
                        <a:solidFill>
                          <a:schemeClr val="tx1"/>
                        </a:solidFill>
                        <a:effectLst/>
                        <a:latin typeface="Arial" charset="0"/>
                        <a:ea typeface="ヒラギノ角ゴ Pro W3" pitchFamily="11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ヒラギノ角ゴ Pro W3" pitchFamily="112" charset="-128"/>
                        </a:rPr>
                        <a:t>NODES VISITED IN ORDER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885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ea typeface="ヒラギノ角ゴ Pro W3" pitchFamily="112" charset="-128"/>
                        </a:rPr>
                        <a:t>Inorder</a:t>
                      </a:r>
                      <a:endParaRPr kumimoji="0" lang="en-US" sz="1800" b="0" i="0" u="none" strike="noStrike" cap="none" normalizeH="0" baseline="0" dirty="0">
                        <a:ln>
                          <a:noFill/>
                        </a:ln>
                        <a:solidFill>
                          <a:schemeClr val="tx1"/>
                        </a:solidFill>
                        <a:effectLst/>
                        <a:latin typeface="Arial" charset="0"/>
                        <a:ea typeface="ヒラギノ角ゴ Pro W3" pitchFamily="11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ourier New" pitchFamily="112" charset="0"/>
                          <a:ea typeface="ヒラギノ角ゴ Pro W3" pitchFamily="112" charset="-128"/>
                        </a:rPr>
                        <a:t>L-N-R</a:t>
                      </a:r>
                      <a:endParaRPr kumimoji="0" lang="en-US" sz="1800" b="0" i="0" u="none" strike="noStrike" cap="none" normalizeH="0" baseline="0" dirty="0">
                        <a:ln>
                          <a:noFill/>
                        </a:ln>
                        <a:solidFill>
                          <a:schemeClr val="tx1"/>
                        </a:solidFill>
                        <a:effectLst/>
                        <a:latin typeface="Courier New" pitchFamily="112" charset="0"/>
                        <a:ea typeface="ヒラギノ角ゴ Pro W3" pitchFamily="11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7, 19, 31, 43, 59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85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ヒラギノ角ゴ Pro W3" pitchFamily="112" charset="-128"/>
                        </a:rPr>
                        <a:t>Preorder</a:t>
                      </a:r>
                      <a:endParaRPr kumimoji="0" lang="en-US" sz="1800" b="0" i="0" u="none" strike="noStrike" cap="none" normalizeH="0" baseline="0" dirty="0">
                        <a:ln>
                          <a:noFill/>
                        </a:ln>
                        <a:solidFill>
                          <a:schemeClr val="tx1"/>
                        </a:solidFill>
                        <a:effectLst/>
                        <a:latin typeface="Arial" charset="0"/>
                        <a:ea typeface="ヒラギノ角ゴ Pro W3" pitchFamily="11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ourier New" pitchFamily="112" charset="0"/>
                          <a:ea typeface="ヒラギノ角ゴ Pro W3" pitchFamily="112" charset="-128"/>
                        </a:rPr>
                        <a:t>N-L-R</a:t>
                      </a:r>
                      <a:endParaRPr kumimoji="0" lang="en-US" sz="1800" b="0" i="0" u="none" strike="noStrike" cap="none" normalizeH="0" baseline="0" dirty="0">
                        <a:ln>
                          <a:noFill/>
                        </a:ln>
                        <a:solidFill>
                          <a:schemeClr val="tx1"/>
                        </a:solidFill>
                        <a:effectLst/>
                        <a:latin typeface="Courier New" pitchFamily="112" charset="0"/>
                        <a:ea typeface="ヒラギノ角ゴ Pro W3" pitchFamily="11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31, 19, 7, 59, 43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885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ea typeface="ヒラギノ角ゴ Pro W3" pitchFamily="112" charset="-128"/>
                        </a:rPr>
                        <a:t>Postorder</a:t>
                      </a:r>
                      <a:endParaRPr kumimoji="0" lang="en-US" sz="1800" b="0" i="0" u="none" strike="noStrike" cap="none" normalizeH="0" baseline="0" dirty="0">
                        <a:ln>
                          <a:noFill/>
                        </a:ln>
                        <a:solidFill>
                          <a:schemeClr val="tx1"/>
                        </a:solidFill>
                        <a:effectLst/>
                        <a:latin typeface="Arial" charset="0"/>
                        <a:ea typeface="ヒラギノ角ゴ Pro W3" pitchFamily="11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ourier New" pitchFamily="112" charset="0"/>
                          <a:ea typeface="ヒラギノ角ゴ Pro W3" pitchFamily="112" charset="-128"/>
                        </a:rPr>
                        <a:t>L-R-N</a:t>
                      </a:r>
                      <a:endParaRPr kumimoji="0" lang="en-US" sz="1800" b="0" i="0" u="none" strike="noStrike" cap="none" normalizeH="0" baseline="0" dirty="0">
                        <a:ln>
                          <a:noFill/>
                        </a:ln>
                        <a:solidFill>
                          <a:schemeClr val="tx1"/>
                        </a:solidFill>
                        <a:effectLst/>
                        <a:latin typeface="Courier New" pitchFamily="112" charset="0"/>
                        <a:ea typeface="ヒラギノ角ゴ Pro W3" pitchFamily="11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7, 19, 43, 59, 31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8" name="Group 60"/>
          <p:cNvGrpSpPr>
            <a:grpSpLocks/>
          </p:cNvGrpSpPr>
          <p:nvPr/>
        </p:nvGrpSpPr>
        <p:grpSpPr bwMode="auto">
          <a:xfrm>
            <a:off x="746085" y="1769263"/>
            <a:ext cx="4772025" cy="3109913"/>
            <a:chOff x="240" y="1152"/>
            <a:chExt cx="3006" cy="1959"/>
          </a:xfrm>
        </p:grpSpPr>
        <p:sp>
          <p:nvSpPr>
            <p:cNvPr id="9" name="Rectangle 3"/>
            <p:cNvSpPr>
              <a:spLocks noChangeArrowheads="1"/>
            </p:cNvSpPr>
            <p:nvPr/>
          </p:nvSpPr>
          <p:spPr bwMode="auto">
            <a:xfrm>
              <a:off x="1584" y="1152"/>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0" name="Rectangle 4"/>
            <p:cNvSpPr>
              <a:spLocks noChangeArrowheads="1"/>
            </p:cNvSpPr>
            <p:nvPr/>
          </p:nvSpPr>
          <p:spPr bwMode="auto">
            <a:xfrm>
              <a:off x="1440" y="16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1" name="Rectangle 5"/>
            <p:cNvSpPr>
              <a:spLocks noChangeArrowheads="1"/>
            </p:cNvSpPr>
            <p:nvPr/>
          </p:nvSpPr>
          <p:spPr bwMode="auto">
            <a:xfrm>
              <a:off x="1872"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2" name="Rectangle 6"/>
            <p:cNvSpPr>
              <a:spLocks noChangeArrowheads="1"/>
            </p:cNvSpPr>
            <p:nvPr/>
          </p:nvSpPr>
          <p:spPr bwMode="auto">
            <a:xfrm>
              <a:off x="1728"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Rectangle 7"/>
            <p:cNvSpPr>
              <a:spLocks noChangeArrowheads="1"/>
            </p:cNvSpPr>
            <p:nvPr/>
          </p:nvSpPr>
          <p:spPr bwMode="auto">
            <a:xfrm>
              <a:off x="2304" y="20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4" name="Rectangle 8"/>
            <p:cNvSpPr>
              <a:spLocks noChangeArrowheads="1"/>
            </p:cNvSpPr>
            <p:nvPr/>
          </p:nvSpPr>
          <p:spPr bwMode="auto">
            <a:xfrm>
              <a:off x="2736"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5" name="Rectangle 9"/>
            <p:cNvSpPr>
              <a:spLocks noChangeArrowheads="1"/>
            </p:cNvSpPr>
            <p:nvPr/>
          </p:nvSpPr>
          <p:spPr bwMode="auto">
            <a:xfrm>
              <a:off x="2592"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Rectangle 10"/>
            <p:cNvSpPr>
              <a:spLocks noChangeArrowheads="1"/>
            </p:cNvSpPr>
            <p:nvPr/>
          </p:nvSpPr>
          <p:spPr bwMode="auto">
            <a:xfrm>
              <a:off x="816" y="20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7" name="Rectangle 11"/>
            <p:cNvSpPr>
              <a:spLocks noChangeArrowheads="1"/>
            </p:cNvSpPr>
            <p:nvPr/>
          </p:nvSpPr>
          <p:spPr bwMode="auto">
            <a:xfrm>
              <a:off x="1248"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8" name="Rectangle 12"/>
            <p:cNvSpPr>
              <a:spLocks noChangeArrowheads="1"/>
            </p:cNvSpPr>
            <p:nvPr/>
          </p:nvSpPr>
          <p:spPr bwMode="auto">
            <a:xfrm>
              <a:off x="1104"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Rectangle 13"/>
            <p:cNvSpPr>
              <a:spLocks noChangeArrowheads="1"/>
            </p:cNvSpPr>
            <p:nvPr/>
          </p:nvSpPr>
          <p:spPr bwMode="auto">
            <a:xfrm>
              <a:off x="480" y="249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0" name="Rectangle 14"/>
            <p:cNvSpPr>
              <a:spLocks noChangeArrowheads="1"/>
            </p:cNvSpPr>
            <p:nvPr/>
          </p:nvSpPr>
          <p:spPr bwMode="auto">
            <a:xfrm>
              <a:off x="912" y="249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1" name="Rectangle 15"/>
            <p:cNvSpPr>
              <a:spLocks noChangeArrowheads="1"/>
            </p:cNvSpPr>
            <p:nvPr/>
          </p:nvSpPr>
          <p:spPr bwMode="auto">
            <a:xfrm>
              <a:off x="768" y="249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2" name="Rectangle 16"/>
            <p:cNvSpPr>
              <a:spLocks noChangeArrowheads="1"/>
            </p:cNvSpPr>
            <p:nvPr/>
          </p:nvSpPr>
          <p:spPr bwMode="auto">
            <a:xfrm>
              <a:off x="2064" y="249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3" name="Rectangle 17"/>
            <p:cNvSpPr>
              <a:spLocks noChangeArrowheads="1"/>
            </p:cNvSpPr>
            <p:nvPr/>
          </p:nvSpPr>
          <p:spPr bwMode="auto">
            <a:xfrm>
              <a:off x="2496" y="249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4" name="Rectangle 18"/>
            <p:cNvSpPr>
              <a:spLocks noChangeArrowheads="1"/>
            </p:cNvSpPr>
            <p:nvPr/>
          </p:nvSpPr>
          <p:spPr bwMode="auto">
            <a:xfrm>
              <a:off x="2352" y="249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5" name="Line 19"/>
            <p:cNvSpPr>
              <a:spLocks noChangeShapeType="1"/>
            </p:cNvSpPr>
            <p:nvPr/>
          </p:nvSpPr>
          <p:spPr bwMode="auto">
            <a:xfrm>
              <a:off x="1728" y="1296"/>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20"/>
            <p:cNvSpPr>
              <a:spLocks noChangeShapeType="1"/>
            </p:cNvSpPr>
            <p:nvPr/>
          </p:nvSpPr>
          <p:spPr bwMode="auto">
            <a:xfrm flipH="1">
              <a:off x="1104" y="1776"/>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1"/>
            <p:cNvSpPr>
              <a:spLocks noChangeShapeType="1"/>
            </p:cNvSpPr>
            <p:nvPr/>
          </p:nvSpPr>
          <p:spPr bwMode="auto">
            <a:xfrm>
              <a:off x="1920" y="1776"/>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22"/>
            <p:cNvSpPr>
              <a:spLocks noChangeShapeType="1"/>
            </p:cNvSpPr>
            <p:nvPr/>
          </p:nvSpPr>
          <p:spPr bwMode="auto">
            <a:xfrm flipH="1">
              <a:off x="768" y="2208"/>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23"/>
            <p:cNvSpPr>
              <a:spLocks noChangeShapeType="1"/>
            </p:cNvSpPr>
            <p:nvPr/>
          </p:nvSpPr>
          <p:spPr bwMode="auto">
            <a:xfrm>
              <a:off x="1296" y="2208"/>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24"/>
            <p:cNvSpPr>
              <a:spLocks noChangeShapeType="1"/>
            </p:cNvSpPr>
            <p:nvPr/>
          </p:nvSpPr>
          <p:spPr bwMode="auto">
            <a:xfrm flipH="1">
              <a:off x="2352" y="2208"/>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25"/>
            <p:cNvSpPr>
              <a:spLocks noChangeShapeType="1"/>
            </p:cNvSpPr>
            <p:nvPr/>
          </p:nvSpPr>
          <p:spPr bwMode="auto">
            <a:xfrm>
              <a:off x="2784" y="2208"/>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Text Box 26"/>
            <p:cNvSpPr txBox="1">
              <a:spLocks noChangeArrowheads="1"/>
            </p:cNvSpPr>
            <p:nvPr/>
          </p:nvSpPr>
          <p:spPr bwMode="auto">
            <a:xfrm>
              <a:off x="1286" y="2532"/>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3" name="Text Box 27"/>
            <p:cNvSpPr txBox="1">
              <a:spLocks noChangeArrowheads="1"/>
            </p:cNvSpPr>
            <p:nvPr/>
          </p:nvSpPr>
          <p:spPr bwMode="auto">
            <a:xfrm>
              <a:off x="2784" y="249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4" name="Text Box 28"/>
            <p:cNvSpPr txBox="1">
              <a:spLocks noChangeArrowheads="1"/>
            </p:cNvSpPr>
            <p:nvPr/>
          </p:nvSpPr>
          <p:spPr bwMode="auto">
            <a:xfrm>
              <a:off x="528" y="2496"/>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5" name="Text Box 29"/>
            <p:cNvSpPr txBox="1">
              <a:spLocks noChangeArrowheads="1"/>
            </p:cNvSpPr>
            <p:nvPr/>
          </p:nvSpPr>
          <p:spPr bwMode="auto">
            <a:xfrm>
              <a:off x="816" y="2064"/>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36" name="Text Box 30"/>
            <p:cNvSpPr txBox="1">
              <a:spLocks noChangeArrowheads="1"/>
            </p:cNvSpPr>
            <p:nvPr/>
          </p:nvSpPr>
          <p:spPr bwMode="auto">
            <a:xfrm>
              <a:off x="1440" y="1632"/>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7" name="Text Box 31"/>
            <p:cNvSpPr txBox="1">
              <a:spLocks noChangeArrowheads="1"/>
            </p:cNvSpPr>
            <p:nvPr/>
          </p:nvSpPr>
          <p:spPr bwMode="auto">
            <a:xfrm>
              <a:off x="2064" y="249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8" name="Text Box 32"/>
            <p:cNvSpPr txBox="1">
              <a:spLocks noChangeArrowheads="1"/>
            </p:cNvSpPr>
            <p:nvPr/>
          </p:nvSpPr>
          <p:spPr bwMode="auto">
            <a:xfrm>
              <a:off x="2304" y="2064"/>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9" name="Text Box 52"/>
            <p:cNvSpPr txBox="1">
              <a:spLocks noChangeArrowheads="1"/>
            </p:cNvSpPr>
            <p:nvPr/>
          </p:nvSpPr>
          <p:spPr bwMode="auto">
            <a:xfrm>
              <a:off x="240" y="288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0" name="Text Box 53"/>
            <p:cNvSpPr txBox="1">
              <a:spLocks noChangeArrowheads="1"/>
            </p:cNvSpPr>
            <p:nvPr/>
          </p:nvSpPr>
          <p:spPr bwMode="auto">
            <a:xfrm>
              <a:off x="960" y="288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1" name="Line 54"/>
            <p:cNvSpPr>
              <a:spLocks noChangeShapeType="1"/>
            </p:cNvSpPr>
            <p:nvPr/>
          </p:nvSpPr>
          <p:spPr bwMode="auto">
            <a:xfrm flipH="1">
              <a:off x="480" y="2640"/>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55"/>
            <p:cNvSpPr>
              <a:spLocks noChangeShapeType="1"/>
            </p:cNvSpPr>
            <p:nvPr/>
          </p:nvSpPr>
          <p:spPr bwMode="auto">
            <a:xfrm>
              <a:off x="960" y="2640"/>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Text Box 56"/>
            <p:cNvSpPr txBox="1">
              <a:spLocks noChangeArrowheads="1"/>
            </p:cNvSpPr>
            <p:nvPr/>
          </p:nvSpPr>
          <p:spPr bwMode="auto">
            <a:xfrm>
              <a:off x="1824" y="288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4" name="Text Box 57"/>
            <p:cNvSpPr txBox="1">
              <a:spLocks noChangeArrowheads="1"/>
            </p:cNvSpPr>
            <p:nvPr/>
          </p:nvSpPr>
          <p:spPr bwMode="auto">
            <a:xfrm>
              <a:off x="2544" y="288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45" name="Line 58"/>
            <p:cNvSpPr>
              <a:spLocks noChangeShapeType="1"/>
            </p:cNvSpPr>
            <p:nvPr/>
          </p:nvSpPr>
          <p:spPr bwMode="auto">
            <a:xfrm flipH="1">
              <a:off x="2064" y="2640"/>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Line 59"/>
            <p:cNvSpPr>
              <a:spLocks noChangeShapeType="1"/>
            </p:cNvSpPr>
            <p:nvPr/>
          </p:nvSpPr>
          <p:spPr bwMode="auto">
            <a:xfrm>
              <a:off x="2544" y="2640"/>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133555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Example of Traversal</a:t>
            </a:r>
            <a:endParaRPr lang="en-US" sz="4400" dirty="0"/>
          </a:p>
        </p:txBody>
      </p:sp>
      <p:sp>
        <p:nvSpPr>
          <p:cNvPr id="3" name="Content Placeholder 2"/>
          <p:cNvSpPr>
            <a:spLocks noGrp="1"/>
          </p:cNvSpPr>
          <p:nvPr>
            <p:ph idx="1"/>
          </p:nvPr>
        </p:nvSpPr>
        <p:spPr>
          <a:xfrm>
            <a:off x="583570" y="2065867"/>
            <a:ext cx="10131425" cy="2139280"/>
          </a:xfrm>
        </p:spPr>
        <p:txBody>
          <a:bodyPr>
            <a:normAutofit lnSpcReduction="10000"/>
          </a:bodyPr>
          <a:lstStyle/>
          <a:p>
            <a:pPr marL="0" indent="0">
              <a:buNone/>
            </a:pPr>
            <a:r>
              <a:rPr lang="en-US" sz="3600" dirty="0"/>
              <a:t>Folder:  Binary Tree Programs &gt; </a:t>
            </a:r>
            <a:r>
              <a:rPr lang="en-US" sz="3600" b="1" dirty="0" smtClean="0">
                <a:solidFill>
                  <a:srgbClr val="FF0000"/>
                </a:solidFill>
              </a:rPr>
              <a:t>Traversal</a:t>
            </a:r>
            <a:endParaRPr lang="en-US" sz="3600" b="1" dirty="0">
              <a:solidFill>
                <a:srgbClr val="FF0000"/>
              </a:solidFill>
            </a:endParaRPr>
          </a:p>
          <a:p>
            <a:pPr marL="0" indent="0">
              <a:buNone/>
            </a:pPr>
            <a:r>
              <a:rPr lang="en-US" sz="3200" b="1" dirty="0">
                <a:solidFill>
                  <a:srgbClr val="FFFF00"/>
                </a:solidFill>
              </a:rPr>
              <a:t>BinaryTree.cpp</a:t>
            </a:r>
            <a:br>
              <a:rPr lang="en-US" sz="3200" b="1" dirty="0">
                <a:solidFill>
                  <a:srgbClr val="FFFF00"/>
                </a:solidFill>
              </a:rPr>
            </a:br>
            <a:r>
              <a:rPr lang="en-US" sz="3200" b="1" dirty="0" err="1">
                <a:solidFill>
                  <a:srgbClr val="FFFF00"/>
                </a:solidFill>
              </a:rPr>
              <a:t>BinaryTree.h</a:t>
            </a:r>
            <a:r>
              <a:rPr lang="en-US" sz="3200" b="1" dirty="0">
                <a:solidFill>
                  <a:srgbClr val="FFFF00"/>
                </a:solidFill>
              </a:rPr>
              <a:t/>
            </a:r>
            <a:br>
              <a:rPr lang="en-US" sz="3200" b="1" dirty="0">
                <a:solidFill>
                  <a:srgbClr val="FFFF00"/>
                </a:solidFill>
              </a:rPr>
            </a:br>
            <a:r>
              <a:rPr lang="en-US" sz="3200" b="1" dirty="0" smtClean="0">
                <a:solidFill>
                  <a:srgbClr val="FFFF00"/>
                </a:solidFill>
              </a:rPr>
              <a:t>IntegerBinaryTree.cpp</a:t>
            </a:r>
            <a:endParaRPr lang="en-US" sz="3200" b="1" dirty="0">
              <a:solidFill>
                <a:srgbClr val="FFFF00"/>
              </a:solidFill>
            </a:endParaRPr>
          </a:p>
        </p:txBody>
      </p:sp>
    </p:spTree>
    <p:extLst>
      <p:ext uri="{BB962C8B-B14F-4D97-AF65-F5344CB8AC3E}">
        <p14:creationId xmlns:p14="http://schemas.microsoft.com/office/powerpoint/2010/main" val="399332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85934" y="187838"/>
            <a:ext cx="10131425" cy="1456267"/>
          </a:xfrm>
        </p:spPr>
        <p:txBody>
          <a:bodyPr>
            <a:normAutofit/>
          </a:bodyPr>
          <a:lstStyle/>
          <a:p>
            <a:r>
              <a:rPr lang="en-US" altLang="en-US" sz="4400" dirty="0" smtClean="0"/>
              <a:t>Searching in a Binary Tree</a:t>
            </a:r>
          </a:p>
        </p:txBody>
      </p:sp>
      <p:sp>
        <p:nvSpPr>
          <p:cNvPr id="27651" name="Rectangle 3"/>
          <p:cNvSpPr>
            <a:spLocks noGrp="1" noChangeArrowheads="1"/>
          </p:cNvSpPr>
          <p:nvPr>
            <p:ph idx="1"/>
          </p:nvPr>
        </p:nvSpPr>
        <p:spPr>
          <a:xfrm>
            <a:off x="577722" y="1917103"/>
            <a:ext cx="6479308" cy="3703638"/>
          </a:xfrm>
        </p:spPr>
        <p:txBody>
          <a:bodyPr>
            <a:normAutofit/>
          </a:bodyPr>
          <a:lstStyle/>
          <a:p>
            <a:r>
              <a:rPr lang="en-US" altLang="en-US" sz="2800" dirty="0"/>
              <a:t>Start at root node, traverse the tree looking for </a:t>
            </a:r>
            <a:r>
              <a:rPr lang="en-US" altLang="en-US" sz="2800" dirty="0" smtClean="0"/>
              <a:t>value</a:t>
            </a:r>
            <a:br>
              <a:rPr lang="en-US" altLang="en-US" sz="2800" dirty="0" smtClean="0"/>
            </a:br>
            <a:endParaRPr lang="en-US" altLang="en-US" sz="2800" dirty="0"/>
          </a:p>
          <a:p>
            <a:r>
              <a:rPr lang="en-US" altLang="en-US" sz="2800" dirty="0"/>
              <a:t>Stop when value found or null pointer </a:t>
            </a:r>
            <a:r>
              <a:rPr lang="en-US" altLang="en-US" sz="2800" dirty="0" smtClean="0"/>
              <a:t>detected</a:t>
            </a:r>
            <a:br>
              <a:rPr lang="en-US" altLang="en-US" sz="2800" dirty="0" smtClean="0"/>
            </a:br>
            <a:endParaRPr lang="en-US" altLang="en-US" sz="2800" dirty="0"/>
          </a:p>
          <a:p>
            <a:r>
              <a:rPr lang="en-US" altLang="en-US" sz="2800" dirty="0"/>
              <a:t>Can be implemented as a </a:t>
            </a:r>
            <a:r>
              <a:rPr lang="en-US" altLang="en-US" sz="2800" dirty="0">
                <a:latin typeface="Courier New" panose="02070309020205020404" pitchFamily="49" charset="0"/>
              </a:rPr>
              <a:t>bool</a:t>
            </a:r>
            <a:r>
              <a:rPr lang="en-US" altLang="en-US" sz="2800" dirty="0"/>
              <a:t> function</a:t>
            </a:r>
          </a:p>
        </p:txBody>
      </p:sp>
      <p:grpSp>
        <p:nvGrpSpPr>
          <p:cNvPr id="27652" name="Group 43"/>
          <p:cNvGrpSpPr>
            <a:grpSpLocks/>
          </p:cNvGrpSpPr>
          <p:nvPr/>
        </p:nvGrpSpPr>
        <p:grpSpPr bwMode="auto">
          <a:xfrm>
            <a:off x="6807359" y="2410338"/>
            <a:ext cx="4772025" cy="4052888"/>
            <a:chOff x="2448" y="1056"/>
            <a:chExt cx="3006" cy="2553"/>
          </a:xfrm>
        </p:grpSpPr>
        <p:sp>
          <p:nvSpPr>
            <p:cNvPr id="27653" name="Rectangle 4"/>
            <p:cNvSpPr>
              <a:spLocks noChangeArrowheads="1"/>
            </p:cNvSpPr>
            <p:nvPr/>
          </p:nvSpPr>
          <p:spPr bwMode="auto">
            <a:xfrm>
              <a:off x="3792" y="1056"/>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4" name="Rectangle 5"/>
            <p:cNvSpPr>
              <a:spLocks noChangeArrowheads="1"/>
            </p:cNvSpPr>
            <p:nvPr/>
          </p:nvSpPr>
          <p:spPr bwMode="auto">
            <a:xfrm>
              <a:off x="3648" y="153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5" name="Rectangle 6"/>
            <p:cNvSpPr>
              <a:spLocks noChangeArrowheads="1"/>
            </p:cNvSpPr>
            <p:nvPr/>
          </p:nvSpPr>
          <p:spPr bwMode="auto">
            <a:xfrm>
              <a:off x="4080" y="153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6" name="Rectangle 7"/>
            <p:cNvSpPr>
              <a:spLocks noChangeArrowheads="1"/>
            </p:cNvSpPr>
            <p:nvPr/>
          </p:nvSpPr>
          <p:spPr bwMode="auto">
            <a:xfrm>
              <a:off x="3936" y="153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7" name="Rectangle 8"/>
            <p:cNvSpPr>
              <a:spLocks noChangeArrowheads="1"/>
            </p:cNvSpPr>
            <p:nvPr/>
          </p:nvSpPr>
          <p:spPr bwMode="auto">
            <a:xfrm>
              <a:off x="4512" y="196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8" name="Rectangle 9"/>
            <p:cNvSpPr>
              <a:spLocks noChangeArrowheads="1"/>
            </p:cNvSpPr>
            <p:nvPr/>
          </p:nvSpPr>
          <p:spPr bwMode="auto">
            <a:xfrm>
              <a:off x="4944"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59" name="Rectangle 10"/>
            <p:cNvSpPr>
              <a:spLocks noChangeArrowheads="1"/>
            </p:cNvSpPr>
            <p:nvPr/>
          </p:nvSpPr>
          <p:spPr bwMode="auto">
            <a:xfrm>
              <a:off x="4800"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0" name="Rectangle 11"/>
            <p:cNvSpPr>
              <a:spLocks noChangeArrowheads="1"/>
            </p:cNvSpPr>
            <p:nvPr/>
          </p:nvSpPr>
          <p:spPr bwMode="auto">
            <a:xfrm>
              <a:off x="3024" y="196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1" name="Rectangle 12"/>
            <p:cNvSpPr>
              <a:spLocks noChangeArrowheads="1"/>
            </p:cNvSpPr>
            <p:nvPr/>
          </p:nvSpPr>
          <p:spPr bwMode="auto">
            <a:xfrm>
              <a:off x="3456"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2" name="Rectangle 13"/>
            <p:cNvSpPr>
              <a:spLocks noChangeArrowheads="1"/>
            </p:cNvSpPr>
            <p:nvPr/>
          </p:nvSpPr>
          <p:spPr bwMode="auto">
            <a:xfrm>
              <a:off x="3312" y="196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3" name="Rectangle 14"/>
            <p:cNvSpPr>
              <a:spLocks noChangeArrowheads="1"/>
            </p:cNvSpPr>
            <p:nvPr/>
          </p:nvSpPr>
          <p:spPr bwMode="auto">
            <a:xfrm>
              <a:off x="2688"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4" name="Rectangle 15"/>
            <p:cNvSpPr>
              <a:spLocks noChangeArrowheads="1"/>
            </p:cNvSpPr>
            <p:nvPr/>
          </p:nvSpPr>
          <p:spPr bwMode="auto">
            <a:xfrm>
              <a:off x="312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5" name="Rectangle 16"/>
            <p:cNvSpPr>
              <a:spLocks noChangeArrowheads="1"/>
            </p:cNvSpPr>
            <p:nvPr/>
          </p:nvSpPr>
          <p:spPr bwMode="auto">
            <a:xfrm>
              <a:off x="297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6" name="Rectangle 17"/>
            <p:cNvSpPr>
              <a:spLocks noChangeArrowheads="1"/>
            </p:cNvSpPr>
            <p:nvPr/>
          </p:nvSpPr>
          <p:spPr bwMode="auto">
            <a:xfrm>
              <a:off x="4272"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7" name="Rectangle 18"/>
            <p:cNvSpPr>
              <a:spLocks noChangeArrowheads="1"/>
            </p:cNvSpPr>
            <p:nvPr/>
          </p:nvSpPr>
          <p:spPr bwMode="auto">
            <a:xfrm>
              <a:off x="4704"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8" name="Rectangle 19"/>
            <p:cNvSpPr>
              <a:spLocks noChangeArrowheads="1"/>
            </p:cNvSpPr>
            <p:nvPr/>
          </p:nvSpPr>
          <p:spPr bwMode="auto">
            <a:xfrm>
              <a:off x="456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7669" name="Line 20"/>
            <p:cNvSpPr>
              <a:spLocks noChangeShapeType="1"/>
            </p:cNvSpPr>
            <p:nvPr/>
          </p:nvSpPr>
          <p:spPr bwMode="auto">
            <a:xfrm>
              <a:off x="3936" y="1200"/>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0" name="Line 21"/>
            <p:cNvSpPr>
              <a:spLocks noChangeShapeType="1"/>
            </p:cNvSpPr>
            <p:nvPr/>
          </p:nvSpPr>
          <p:spPr bwMode="auto">
            <a:xfrm flipH="1">
              <a:off x="3312" y="168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1" name="Line 22"/>
            <p:cNvSpPr>
              <a:spLocks noChangeShapeType="1"/>
            </p:cNvSpPr>
            <p:nvPr/>
          </p:nvSpPr>
          <p:spPr bwMode="auto">
            <a:xfrm>
              <a:off x="4128" y="1680"/>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2" name="Line 23"/>
            <p:cNvSpPr>
              <a:spLocks noChangeShapeType="1"/>
            </p:cNvSpPr>
            <p:nvPr/>
          </p:nvSpPr>
          <p:spPr bwMode="auto">
            <a:xfrm flipH="1">
              <a:off x="2976" y="2112"/>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3" name="Line 24"/>
            <p:cNvSpPr>
              <a:spLocks noChangeShapeType="1"/>
            </p:cNvSpPr>
            <p:nvPr/>
          </p:nvSpPr>
          <p:spPr bwMode="auto">
            <a:xfrm>
              <a:off x="3504" y="211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4" name="Line 25"/>
            <p:cNvSpPr>
              <a:spLocks noChangeShapeType="1"/>
            </p:cNvSpPr>
            <p:nvPr/>
          </p:nvSpPr>
          <p:spPr bwMode="auto">
            <a:xfrm flipH="1">
              <a:off x="4560" y="2112"/>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5" name="Line 26"/>
            <p:cNvSpPr>
              <a:spLocks noChangeShapeType="1"/>
            </p:cNvSpPr>
            <p:nvPr/>
          </p:nvSpPr>
          <p:spPr bwMode="auto">
            <a:xfrm>
              <a:off x="4992" y="2112"/>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6" name="Text Box 27"/>
            <p:cNvSpPr txBox="1">
              <a:spLocks noChangeArrowheads="1"/>
            </p:cNvSpPr>
            <p:nvPr/>
          </p:nvSpPr>
          <p:spPr bwMode="auto">
            <a:xfrm>
              <a:off x="3494" y="243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77" name="Text Box 28"/>
            <p:cNvSpPr txBox="1">
              <a:spLocks noChangeArrowheads="1"/>
            </p:cNvSpPr>
            <p:nvPr/>
          </p:nvSpPr>
          <p:spPr bwMode="auto">
            <a:xfrm>
              <a:off x="4992" y="2400"/>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78" name="Text Box 29"/>
            <p:cNvSpPr txBox="1">
              <a:spLocks noChangeArrowheads="1"/>
            </p:cNvSpPr>
            <p:nvPr/>
          </p:nvSpPr>
          <p:spPr bwMode="auto">
            <a:xfrm>
              <a:off x="2736" y="2400"/>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27679" name="Text Box 30"/>
            <p:cNvSpPr txBox="1">
              <a:spLocks noChangeArrowheads="1"/>
            </p:cNvSpPr>
            <p:nvPr/>
          </p:nvSpPr>
          <p:spPr bwMode="auto">
            <a:xfrm>
              <a:off x="3024" y="196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27680" name="Text Box 31"/>
            <p:cNvSpPr txBox="1">
              <a:spLocks noChangeArrowheads="1"/>
            </p:cNvSpPr>
            <p:nvPr/>
          </p:nvSpPr>
          <p:spPr bwMode="auto">
            <a:xfrm>
              <a:off x="3648" y="1536"/>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27681" name="Text Box 32"/>
            <p:cNvSpPr txBox="1">
              <a:spLocks noChangeArrowheads="1"/>
            </p:cNvSpPr>
            <p:nvPr/>
          </p:nvSpPr>
          <p:spPr bwMode="auto">
            <a:xfrm>
              <a:off x="4272"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27682" name="Text Box 33"/>
            <p:cNvSpPr txBox="1">
              <a:spLocks noChangeArrowheads="1"/>
            </p:cNvSpPr>
            <p:nvPr/>
          </p:nvSpPr>
          <p:spPr bwMode="auto">
            <a:xfrm>
              <a:off x="4512" y="1968"/>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27683" name="Text Box 34"/>
            <p:cNvSpPr txBox="1">
              <a:spLocks noChangeArrowheads="1"/>
            </p:cNvSpPr>
            <p:nvPr/>
          </p:nvSpPr>
          <p:spPr bwMode="auto">
            <a:xfrm>
              <a:off x="2448" y="278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84" name="Text Box 35"/>
            <p:cNvSpPr txBox="1">
              <a:spLocks noChangeArrowheads="1"/>
            </p:cNvSpPr>
            <p:nvPr/>
          </p:nvSpPr>
          <p:spPr bwMode="auto">
            <a:xfrm>
              <a:off x="3168" y="278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85" name="Line 36"/>
            <p:cNvSpPr>
              <a:spLocks noChangeShapeType="1"/>
            </p:cNvSpPr>
            <p:nvPr/>
          </p:nvSpPr>
          <p:spPr bwMode="auto">
            <a:xfrm flipH="1">
              <a:off x="2688" y="254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6" name="Line 37"/>
            <p:cNvSpPr>
              <a:spLocks noChangeShapeType="1"/>
            </p:cNvSpPr>
            <p:nvPr/>
          </p:nvSpPr>
          <p:spPr bwMode="auto">
            <a:xfrm>
              <a:off x="3168" y="254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7" name="Text Box 38"/>
            <p:cNvSpPr txBox="1">
              <a:spLocks noChangeArrowheads="1"/>
            </p:cNvSpPr>
            <p:nvPr/>
          </p:nvSpPr>
          <p:spPr bwMode="auto">
            <a:xfrm>
              <a:off x="4032" y="278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88" name="Text Box 39"/>
            <p:cNvSpPr txBox="1">
              <a:spLocks noChangeArrowheads="1"/>
            </p:cNvSpPr>
            <p:nvPr/>
          </p:nvSpPr>
          <p:spPr bwMode="auto">
            <a:xfrm>
              <a:off x="4752" y="278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7689" name="Line 40"/>
            <p:cNvSpPr>
              <a:spLocks noChangeShapeType="1"/>
            </p:cNvSpPr>
            <p:nvPr/>
          </p:nvSpPr>
          <p:spPr bwMode="auto">
            <a:xfrm flipH="1">
              <a:off x="4272" y="2544"/>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90" name="Line 41"/>
            <p:cNvSpPr>
              <a:spLocks noChangeShapeType="1"/>
            </p:cNvSpPr>
            <p:nvPr/>
          </p:nvSpPr>
          <p:spPr bwMode="auto">
            <a:xfrm>
              <a:off x="4752" y="2544"/>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91" name="Text Box 42"/>
            <p:cNvSpPr txBox="1">
              <a:spLocks noChangeArrowheads="1"/>
            </p:cNvSpPr>
            <p:nvPr/>
          </p:nvSpPr>
          <p:spPr bwMode="auto">
            <a:xfrm>
              <a:off x="3168" y="3264"/>
              <a:ext cx="1976"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Search for </a:t>
              </a:r>
              <a:r>
                <a:rPr lang="en-US" altLang="en-US" sz="1800">
                  <a:solidFill>
                    <a:srgbClr val="FA8218"/>
                  </a:solidFill>
                  <a:latin typeface="Courier New" panose="02070309020205020404" pitchFamily="49" charset="0"/>
                </a:rPr>
                <a:t>43</a:t>
              </a:r>
              <a:r>
                <a:rPr lang="en-US" altLang="en-US" sz="1800">
                  <a:solidFill>
                    <a:srgbClr val="FA8218"/>
                  </a:solidFill>
                </a:rPr>
                <a:t>? return</a:t>
              </a:r>
              <a:r>
                <a:rPr lang="en-US" altLang="en-US" sz="1800">
                  <a:solidFill>
                    <a:srgbClr val="FA8218"/>
                  </a:solidFill>
                  <a:latin typeface="Courier New" panose="02070309020205020404" pitchFamily="49" charset="0"/>
                </a:rPr>
                <a:t> true</a:t>
              </a:r>
            </a:p>
            <a:p>
              <a:pPr eaLnBrk="1" hangingPunct="1">
                <a:lnSpc>
                  <a:spcPct val="80000"/>
                </a:lnSpc>
                <a:spcBef>
                  <a:spcPct val="0"/>
                </a:spcBef>
                <a:buFontTx/>
                <a:buNone/>
              </a:pPr>
              <a:r>
                <a:rPr lang="en-US" altLang="en-US" sz="1800">
                  <a:solidFill>
                    <a:srgbClr val="FA8218"/>
                  </a:solidFill>
                </a:rPr>
                <a:t>Search for </a:t>
              </a:r>
              <a:r>
                <a:rPr lang="en-US" altLang="en-US" sz="1800">
                  <a:solidFill>
                    <a:srgbClr val="FA8218"/>
                  </a:solidFill>
                  <a:latin typeface="Courier New" panose="02070309020205020404" pitchFamily="49" charset="0"/>
                </a:rPr>
                <a:t>17</a:t>
              </a:r>
              <a:r>
                <a:rPr lang="en-US" altLang="en-US" sz="1800">
                  <a:solidFill>
                    <a:srgbClr val="FA8218"/>
                  </a:solidFill>
                </a:rPr>
                <a:t>? return </a:t>
              </a:r>
              <a:r>
                <a:rPr lang="en-US" altLang="en-US" sz="1800">
                  <a:solidFill>
                    <a:srgbClr val="FA8218"/>
                  </a:solidFill>
                  <a:latin typeface="Courier New" panose="02070309020205020404" pitchFamily="49" charset="0"/>
                </a:rPr>
                <a:t>false</a:t>
              </a:r>
            </a:p>
          </p:txBody>
        </p:sp>
      </p:grpSp>
    </p:spTree>
    <p:extLst>
      <p:ext uri="{BB962C8B-B14F-4D97-AF65-F5344CB8AC3E}">
        <p14:creationId xmlns:p14="http://schemas.microsoft.com/office/powerpoint/2010/main" val="146222600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Example of Searching</a:t>
            </a:r>
            <a:endParaRPr lang="en-US" sz="4400" dirty="0"/>
          </a:p>
        </p:txBody>
      </p:sp>
      <p:sp>
        <p:nvSpPr>
          <p:cNvPr id="3" name="Content Placeholder 2"/>
          <p:cNvSpPr>
            <a:spLocks noGrp="1"/>
          </p:cNvSpPr>
          <p:nvPr>
            <p:ph idx="1"/>
          </p:nvPr>
        </p:nvSpPr>
        <p:spPr/>
        <p:txBody>
          <a:bodyPr anchor="t">
            <a:normAutofit/>
          </a:bodyPr>
          <a:lstStyle/>
          <a:p>
            <a:pPr marL="0" indent="0">
              <a:buNone/>
            </a:pPr>
            <a:r>
              <a:rPr lang="en-US" sz="3600" dirty="0"/>
              <a:t>Folder:  Binary Tree Programs &gt; </a:t>
            </a:r>
            <a:r>
              <a:rPr lang="en-US" sz="3600" b="1" dirty="0" smtClean="0">
                <a:solidFill>
                  <a:srgbClr val="FF0000"/>
                </a:solidFill>
              </a:rPr>
              <a:t>Search</a:t>
            </a:r>
            <a:endParaRPr lang="en-US" sz="3600" b="1" dirty="0">
              <a:solidFill>
                <a:srgbClr val="FF0000"/>
              </a:solidFill>
            </a:endParaRPr>
          </a:p>
          <a:p>
            <a:pPr marL="0" indent="0">
              <a:buNone/>
            </a:pPr>
            <a:r>
              <a:rPr lang="en-US" sz="3200" b="1" dirty="0">
                <a:solidFill>
                  <a:srgbClr val="FFFF00"/>
                </a:solidFill>
              </a:rPr>
              <a:t>BinaryTree.cpp</a:t>
            </a:r>
            <a:br>
              <a:rPr lang="en-US" sz="3200" b="1" dirty="0">
                <a:solidFill>
                  <a:srgbClr val="FFFF00"/>
                </a:solidFill>
              </a:rPr>
            </a:br>
            <a:r>
              <a:rPr lang="en-US" sz="3200" b="1" dirty="0" err="1">
                <a:solidFill>
                  <a:srgbClr val="FFFF00"/>
                </a:solidFill>
              </a:rPr>
              <a:t>BinaryTree.h</a:t>
            </a:r>
            <a:r>
              <a:rPr lang="en-US" sz="3200" b="1" dirty="0">
                <a:solidFill>
                  <a:srgbClr val="FFFF00"/>
                </a:solidFill>
              </a:rPr>
              <a:t/>
            </a:r>
            <a:br>
              <a:rPr lang="en-US" sz="3200" b="1" dirty="0">
                <a:solidFill>
                  <a:srgbClr val="FFFF00"/>
                </a:solidFill>
              </a:rPr>
            </a:br>
            <a:r>
              <a:rPr lang="en-US" sz="3200" b="1" dirty="0">
                <a:solidFill>
                  <a:srgbClr val="FFFF00"/>
                </a:solidFill>
              </a:rPr>
              <a:t>IntegerBinaryTree.cpp</a:t>
            </a:r>
          </a:p>
        </p:txBody>
      </p:sp>
    </p:spTree>
    <p:extLst>
      <p:ext uri="{BB962C8B-B14F-4D97-AF65-F5344CB8AC3E}">
        <p14:creationId xmlns:p14="http://schemas.microsoft.com/office/powerpoint/2010/main" val="369128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DATA STRUCTURES</a:t>
            </a:r>
            <a:endParaRPr lang="en-US" dirty="0"/>
          </a:p>
        </p:txBody>
      </p:sp>
      <p:sp>
        <p:nvSpPr>
          <p:cNvPr id="3" name="Content Placeholder 2"/>
          <p:cNvSpPr>
            <a:spLocks noGrp="1"/>
          </p:cNvSpPr>
          <p:nvPr>
            <p:ph idx="1"/>
          </p:nvPr>
        </p:nvSpPr>
        <p:spPr>
          <a:xfrm>
            <a:off x="685801" y="2142067"/>
            <a:ext cx="11026421" cy="3649133"/>
          </a:xfrm>
        </p:spPr>
        <p:txBody>
          <a:bodyPr anchor="t">
            <a:normAutofit/>
          </a:bodyPr>
          <a:lstStyle/>
          <a:p>
            <a:r>
              <a:rPr lang="en-US" sz="3600" dirty="0" smtClean="0"/>
              <a:t>There are many data structures based on the Tree ADT</a:t>
            </a:r>
            <a:br>
              <a:rPr lang="en-US" sz="3600" dirty="0" smtClean="0"/>
            </a:br>
            <a:endParaRPr lang="en-US" sz="3600" dirty="0" smtClean="0"/>
          </a:p>
          <a:p>
            <a:r>
              <a:rPr lang="en-US" sz="3600" dirty="0" smtClean="0"/>
              <a:t>We are going to focus on </a:t>
            </a:r>
            <a:r>
              <a:rPr lang="en-US" sz="3600" b="1" dirty="0" smtClean="0">
                <a:solidFill>
                  <a:srgbClr val="FF0000"/>
                </a:solidFill>
              </a:rPr>
              <a:t>Binary Trees </a:t>
            </a:r>
            <a:r>
              <a:rPr lang="en-US" sz="3600" dirty="0" smtClean="0"/>
              <a:t>and </a:t>
            </a:r>
            <a:br>
              <a:rPr lang="en-US" sz="3600" dirty="0" smtClean="0"/>
            </a:br>
            <a:r>
              <a:rPr lang="en-US" sz="3600" dirty="0" smtClean="0">
                <a:solidFill>
                  <a:srgbClr val="FF0000"/>
                </a:solidFill>
              </a:rPr>
              <a:t>Binary Search Trees </a:t>
            </a:r>
            <a:r>
              <a:rPr lang="en-US" sz="3600" dirty="0" smtClean="0"/>
              <a:t>in this chapter.</a:t>
            </a:r>
          </a:p>
        </p:txBody>
      </p:sp>
    </p:spTree>
    <p:extLst>
      <p:ext uri="{BB962C8B-B14F-4D97-AF65-F5344CB8AC3E}">
        <p14:creationId xmlns:p14="http://schemas.microsoft.com/office/powerpoint/2010/main" val="1138640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 Big O Notation</a:t>
            </a:r>
            <a:endParaRPr lang="en-US" dirty="0"/>
          </a:p>
        </p:txBody>
      </p:sp>
      <p:sp>
        <p:nvSpPr>
          <p:cNvPr id="3" name="Content Placeholder 2"/>
          <p:cNvSpPr>
            <a:spLocks noGrp="1"/>
          </p:cNvSpPr>
          <p:nvPr>
            <p:ph idx="1"/>
          </p:nvPr>
        </p:nvSpPr>
        <p:spPr>
          <a:xfrm>
            <a:off x="685801" y="1867437"/>
            <a:ext cx="10131425" cy="4559121"/>
          </a:xfrm>
        </p:spPr>
        <p:txBody>
          <a:bodyPr anchor="t">
            <a:normAutofit/>
          </a:bodyPr>
          <a:lstStyle/>
          <a:p>
            <a:r>
              <a:rPr lang="en-US" sz="2400" b="1" dirty="0" smtClean="0">
                <a:solidFill>
                  <a:srgbClr val="FFFF00"/>
                </a:solidFill>
              </a:rPr>
              <a:t>Linked List </a:t>
            </a:r>
            <a:r>
              <a:rPr lang="en-US" sz="2400" dirty="0" smtClean="0"/>
              <a:t>– searching through list (linear search) is </a:t>
            </a:r>
            <a:r>
              <a:rPr lang="en-US" sz="2400" dirty="0" smtClean="0">
                <a:solidFill>
                  <a:srgbClr val="FF0066"/>
                </a:solidFill>
              </a:rPr>
              <a:t>O(n)</a:t>
            </a:r>
            <a:r>
              <a:rPr lang="en-US" sz="2400" dirty="0" smtClean="0"/>
              <a:t> – could possibly have to look at each node</a:t>
            </a:r>
            <a:br>
              <a:rPr lang="en-US" sz="2400" dirty="0" smtClean="0"/>
            </a:br>
            <a:endParaRPr lang="en-US" sz="2400" dirty="0" smtClean="0"/>
          </a:p>
          <a:p>
            <a:r>
              <a:rPr lang="en-US" sz="2400" b="1" dirty="0" smtClean="0">
                <a:solidFill>
                  <a:srgbClr val="FFFF00"/>
                </a:solidFill>
              </a:rPr>
              <a:t>Binary Search Tree </a:t>
            </a:r>
            <a:r>
              <a:rPr lang="en-US" sz="2400" dirty="0" smtClean="0"/>
              <a:t>– searching is like the binary search on linked list because you are splitting your search in half each time – so it is usually </a:t>
            </a:r>
            <a:r>
              <a:rPr lang="en-US" sz="2400" dirty="0" smtClean="0">
                <a:solidFill>
                  <a:srgbClr val="FF0066"/>
                </a:solidFill>
              </a:rPr>
              <a:t>O(log n) </a:t>
            </a:r>
            <a:r>
              <a:rPr lang="en-US" sz="2400" dirty="0" smtClean="0"/>
              <a:t>unless you have something like this:  insert 2, insert 4, insert 12, insert 46.  Then it is </a:t>
            </a:r>
            <a:r>
              <a:rPr lang="en-US" sz="2400" dirty="0" smtClean="0">
                <a:solidFill>
                  <a:srgbClr val="FF0066"/>
                </a:solidFill>
              </a:rPr>
              <a:t>O(n) </a:t>
            </a:r>
            <a:r>
              <a:rPr lang="en-US" sz="2400" dirty="0" smtClean="0"/>
              <a:t>and it looks like a linked list!</a:t>
            </a:r>
            <a:endParaRPr lang="en-US" sz="2400" dirty="0"/>
          </a:p>
        </p:txBody>
      </p:sp>
      <p:pic>
        <p:nvPicPr>
          <p:cNvPr id="4" name="Picture 3"/>
          <p:cNvPicPr>
            <a:picLocks noChangeAspect="1"/>
          </p:cNvPicPr>
          <p:nvPr/>
        </p:nvPicPr>
        <p:blipFill>
          <a:blip r:embed="rId2"/>
          <a:stretch>
            <a:fillRect/>
          </a:stretch>
        </p:blipFill>
        <p:spPr>
          <a:xfrm>
            <a:off x="5662410" y="4493297"/>
            <a:ext cx="2510039" cy="2065138"/>
          </a:xfrm>
          <a:prstGeom prst="rect">
            <a:avLst/>
          </a:prstGeom>
        </p:spPr>
      </p:pic>
    </p:spTree>
    <p:extLst>
      <p:ext uri="{BB962C8B-B14F-4D97-AF65-F5344CB8AC3E}">
        <p14:creationId xmlns:p14="http://schemas.microsoft.com/office/powerpoint/2010/main" val="3006386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3135" y="164078"/>
            <a:ext cx="11980332" cy="1456267"/>
          </a:xfrm>
        </p:spPr>
        <p:txBody>
          <a:bodyPr>
            <a:normAutofit/>
          </a:bodyPr>
          <a:lstStyle/>
          <a:p>
            <a:r>
              <a:rPr lang="en-US" altLang="en-US" sz="4000" dirty="0" smtClean="0"/>
              <a:t>Deleting a Node from a Binary Tree – </a:t>
            </a:r>
            <a:r>
              <a:rPr lang="en-US" altLang="en-US" sz="4000" b="1" dirty="0" smtClean="0">
                <a:solidFill>
                  <a:srgbClr val="FF0000"/>
                </a:solidFill>
              </a:rPr>
              <a:t>Leaf</a:t>
            </a:r>
            <a:r>
              <a:rPr lang="en-US" altLang="en-US" sz="4000" dirty="0" smtClean="0"/>
              <a:t> Node</a:t>
            </a:r>
          </a:p>
        </p:txBody>
      </p:sp>
      <p:sp>
        <p:nvSpPr>
          <p:cNvPr id="29699" name="Rectangle 3"/>
          <p:cNvSpPr>
            <a:spLocks noGrp="1" noChangeArrowheads="1"/>
          </p:cNvSpPr>
          <p:nvPr>
            <p:ph idx="1"/>
          </p:nvPr>
        </p:nvSpPr>
        <p:spPr>
          <a:xfrm>
            <a:off x="391954" y="2077545"/>
            <a:ext cx="11229325" cy="1600200"/>
          </a:xfrm>
        </p:spPr>
        <p:txBody>
          <a:bodyPr/>
          <a:lstStyle/>
          <a:p>
            <a:pPr marL="0" indent="0">
              <a:buNone/>
            </a:pPr>
            <a:r>
              <a:rPr lang="en-US" altLang="en-US" sz="2800" dirty="0"/>
              <a:t>If node to be deleted is a leaf node, replace parent node’s pointer to it with the null pointer, then delete the node</a:t>
            </a:r>
          </a:p>
        </p:txBody>
      </p:sp>
      <p:grpSp>
        <p:nvGrpSpPr>
          <p:cNvPr id="29700" name="Group 29"/>
          <p:cNvGrpSpPr>
            <a:grpSpLocks/>
          </p:cNvGrpSpPr>
          <p:nvPr/>
        </p:nvGrpSpPr>
        <p:grpSpPr bwMode="auto">
          <a:xfrm>
            <a:off x="2255237" y="3558682"/>
            <a:ext cx="2454275" cy="2363788"/>
            <a:chOff x="432" y="2400"/>
            <a:chExt cx="1546" cy="1489"/>
          </a:xfrm>
        </p:grpSpPr>
        <p:sp>
          <p:nvSpPr>
            <p:cNvPr id="29711" name="Rectangle 4"/>
            <p:cNvSpPr>
              <a:spLocks noChangeArrowheads="1"/>
            </p:cNvSpPr>
            <p:nvPr/>
          </p:nvSpPr>
          <p:spPr bwMode="auto">
            <a:xfrm>
              <a:off x="1008"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2" name="Rectangle 5"/>
            <p:cNvSpPr>
              <a:spLocks noChangeArrowheads="1"/>
            </p:cNvSpPr>
            <p:nvPr/>
          </p:nvSpPr>
          <p:spPr bwMode="auto">
            <a:xfrm>
              <a:off x="1440"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3" name="Rectangle 6"/>
            <p:cNvSpPr>
              <a:spLocks noChangeArrowheads="1"/>
            </p:cNvSpPr>
            <p:nvPr/>
          </p:nvSpPr>
          <p:spPr bwMode="auto">
            <a:xfrm>
              <a:off x="129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4" name="Rectangle 7"/>
            <p:cNvSpPr>
              <a:spLocks noChangeArrowheads="1"/>
            </p:cNvSpPr>
            <p:nvPr/>
          </p:nvSpPr>
          <p:spPr bwMode="auto">
            <a:xfrm>
              <a:off x="672"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5" name="Rectangle 8"/>
            <p:cNvSpPr>
              <a:spLocks noChangeArrowheads="1"/>
            </p:cNvSpPr>
            <p:nvPr/>
          </p:nvSpPr>
          <p:spPr bwMode="auto">
            <a:xfrm>
              <a:off x="1104"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6" name="Rectangle 9"/>
            <p:cNvSpPr>
              <a:spLocks noChangeArrowheads="1"/>
            </p:cNvSpPr>
            <p:nvPr/>
          </p:nvSpPr>
          <p:spPr bwMode="auto">
            <a:xfrm>
              <a:off x="96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17" name="Line 10"/>
            <p:cNvSpPr>
              <a:spLocks noChangeShapeType="1"/>
            </p:cNvSpPr>
            <p:nvPr/>
          </p:nvSpPr>
          <p:spPr bwMode="auto">
            <a:xfrm flipH="1">
              <a:off x="960" y="2544"/>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18" name="Line 11"/>
            <p:cNvSpPr>
              <a:spLocks noChangeShapeType="1"/>
            </p:cNvSpPr>
            <p:nvPr/>
          </p:nvSpPr>
          <p:spPr bwMode="auto">
            <a:xfrm>
              <a:off x="1488" y="254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19" name="Text Box 12"/>
            <p:cNvSpPr txBox="1">
              <a:spLocks noChangeArrowheads="1"/>
            </p:cNvSpPr>
            <p:nvPr/>
          </p:nvSpPr>
          <p:spPr bwMode="auto">
            <a:xfrm>
              <a:off x="1478" y="2868"/>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720" name="Text Box 13"/>
            <p:cNvSpPr txBox="1">
              <a:spLocks noChangeArrowheads="1"/>
            </p:cNvSpPr>
            <p:nvPr/>
          </p:nvSpPr>
          <p:spPr bwMode="auto">
            <a:xfrm>
              <a:off x="720" y="2832"/>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solidFill>
                    <a:srgbClr val="FFFF00"/>
                  </a:solidFill>
                  <a:latin typeface="Courier New" panose="02070309020205020404" pitchFamily="49" charset="0"/>
                </a:rPr>
                <a:t>7</a:t>
              </a:r>
            </a:p>
          </p:txBody>
        </p:sp>
        <p:sp>
          <p:nvSpPr>
            <p:cNvPr id="29721" name="Text Box 14"/>
            <p:cNvSpPr txBox="1">
              <a:spLocks noChangeArrowheads="1"/>
            </p:cNvSpPr>
            <p:nvPr/>
          </p:nvSpPr>
          <p:spPr bwMode="auto">
            <a:xfrm>
              <a:off x="1008" y="2400"/>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19</a:t>
              </a:r>
            </a:p>
          </p:txBody>
        </p:sp>
        <p:sp>
          <p:nvSpPr>
            <p:cNvPr id="29722" name="Text Box 15"/>
            <p:cNvSpPr txBox="1">
              <a:spLocks noChangeArrowheads="1"/>
            </p:cNvSpPr>
            <p:nvPr/>
          </p:nvSpPr>
          <p:spPr bwMode="auto">
            <a:xfrm>
              <a:off x="432"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723" name="Text Box 16"/>
            <p:cNvSpPr txBox="1">
              <a:spLocks noChangeArrowheads="1"/>
            </p:cNvSpPr>
            <p:nvPr/>
          </p:nvSpPr>
          <p:spPr bwMode="auto">
            <a:xfrm>
              <a:off x="1152" y="321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724" name="Line 17"/>
            <p:cNvSpPr>
              <a:spLocks noChangeShapeType="1"/>
            </p:cNvSpPr>
            <p:nvPr/>
          </p:nvSpPr>
          <p:spPr bwMode="auto">
            <a:xfrm flipH="1">
              <a:off x="672" y="29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5" name="Line 18"/>
            <p:cNvSpPr>
              <a:spLocks noChangeShapeType="1"/>
            </p:cNvSpPr>
            <p:nvPr/>
          </p:nvSpPr>
          <p:spPr bwMode="auto">
            <a:xfrm>
              <a:off x="1152" y="29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6" name="Text Box 26"/>
            <p:cNvSpPr txBox="1">
              <a:spLocks noChangeArrowheads="1"/>
            </p:cNvSpPr>
            <p:nvPr/>
          </p:nvSpPr>
          <p:spPr bwMode="auto">
            <a:xfrm>
              <a:off x="480" y="3552"/>
              <a:ext cx="149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Deleting node with 7 – before deletion</a:t>
              </a:r>
            </a:p>
          </p:txBody>
        </p:sp>
      </p:grpSp>
      <p:grpSp>
        <p:nvGrpSpPr>
          <p:cNvPr id="29701" name="Group 30"/>
          <p:cNvGrpSpPr>
            <a:grpSpLocks/>
          </p:cNvGrpSpPr>
          <p:nvPr/>
        </p:nvGrpSpPr>
        <p:grpSpPr bwMode="auto">
          <a:xfrm>
            <a:off x="6973613" y="3593607"/>
            <a:ext cx="2424113" cy="2328863"/>
            <a:chOff x="3533" y="2304"/>
            <a:chExt cx="1527" cy="1467"/>
          </a:xfrm>
        </p:grpSpPr>
        <p:sp>
          <p:nvSpPr>
            <p:cNvPr id="29702" name="Rectangle 19"/>
            <p:cNvSpPr>
              <a:spLocks noChangeArrowheads="1"/>
            </p:cNvSpPr>
            <p:nvPr/>
          </p:nvSpPr>
          <p:spPr bwMode="auto">
            <a:xfrm>
              <a:off x="4128" y="230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03" name="Rectangle 20"/>
            <p:cNvSpPr>
              <a:spLocks noChangeArrowheads="1"/>
            </p:cNvSpPr>
            <p:nvPr/>
          </p:nvSpPr>
          <p:spPr bwMode="auto">
            <a:xfrm>
              <a:off x="4560" y="230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04" name="Rectangle 21"/>
            <p:cNvSpPr>
              <a:spLocks noChangeArrowheads="1"/>
            </p:cNvSpPr>
            <p:nvPr/>
          </p:nvSpPr>
          <p:spPr bwMode="auto">
            <a:xfrm>
              <a:off x="4416" y="230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29705" name="Line 22"/>
            <p:cNvSpPr>
              <a:spLocks noChangeShapeType="1"/>
            </p:cNvSpPr>
            <p:nvPr/>
          </p:nvSpPr>
          <p:spPr bwMode="auto">
            <a:xfrm>
              <a:off x="4608" y="2448"/>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06" name="Text Box 23"/>
            <p:cNvSpPr txBox="1">
              <a:spLocks noChangeArrowheads="1"/>
            </p:cNvSpPr>
            <p:nvPr/>
          </p:nvSpPr>
          <p:spPr bwMode="auto">
            <a:xfrm>
              <a:off x="4598" y="2772"/>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rPr>
                <a:t>null</a:t>
              </a:r>
            </a:p>
          </p:txBody>
        </p:sp>
        <p:sp>
          <p:nvSpPr>
            <p:cNvPr id="29707" name="Text Box 24"/>
            <p:cNvSpPr txBox="1">
              <a:spLocks noChangeArrowheads="1"/>
            </p:cNvSpPr>
            <p:nvPr/>
          </p:nvSpPr>
          <p:spPr bwMode="auto">
            <a:xfrm>
              <a:off x="4128" y="2304"/>
              <a:ext cx="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dirty="0">
                  <a:latin typeface="Courier New" panose="02070309020205020404" pitchFamily="49" charset="0"/>
                </a:rPr>
                <a:t>19</a:t>
              </a:r>
            </a:p>
          </p:txBody>
        </p:sp>
        <p:sp>
          <p:nvSpPr>
            <p:cNvPr id="29708" name="Text Box 25"/>
            <p:cNvSpPr txBox="1">
              <a:spLocks noChangeArrowheads="1"/>
            </p:cNvSpPr>
            <p:nvPr/>
          </p:nvSpPr>
          <p:spPr bwMode="auto">
            <a:xfrm>
              <a:off x="3888" y="2784"/>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29709" name="Text Box 27"/>
            <p:cNvSpPr txBox="1">
              <a:spLocks noChangeArrowheads="1"/>
            </p:cNvSpPr>
            <p:nvPr/>
          </p:nvSpPr>
          <p:spPr bwMode="auto">
            <a:xfrm>
              <a:off x="3533" y="3434"/>
              <a:ext cx="149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dirty="0">
                  <a:solidFill>
                    <a:srgbClr val="FA8218"/>
                  </a:solidFill>
                </a:rPr>
                <a:t>Deleting node with 7 – after deletion</a:t>
              </a:r>
            </a:p>
          </p:txBody>
        </p:sp>
        <p:sp>
          <p:nvSpPr>
            <p:cNvPr id="29710" name="Line 28"/>
            <p:cNvSpPr>
              <a:spLocks noChangeShapeType="1"/>
            </p:cNvSpPr>
            <p:nvPr/>
          </p:nvSpPr>
          <p:spPr bwMode="auto">
            <a:xfrm flipH="1">
              <a:off x="4128" y="2448"/>
              <a:ext cx="336"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133554988"/>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3378"/>
            <a:ext cx="11763022" cy="1456267"/>
          </a:xfrm>
        </p:spPr>
        <p:txBody>
          <a:bodyPr>
            <a:normAutofit/>
          </a:bodyPr>
          <a:lstStyle/>
          <a:p>
            <a:r>
              <a:rPr lang="en-US" altLang="en-US" sz="4000" dirty="0" smtClean="0"/>
              <a:t>Deleting a Node from a Binary Tree – One Child</a:t>
            </a:r>
          </a:p>
        </p:txBody>
      </p:sp>
      <p:sp>
        <p:nvSpPr>
          <p:cNvPr id="30723" name="Rectangle 3"/>
          <p:cNvSpPr>
            <a:spLocks noGrp="1" noChangeArrowheads="1"/>
          </p:cNvSpPr>
          <p:nvPr>
            <p:ph idx="1"/>
          </p:nvPr>
        </p:nvSpPr>
        <p:spPr>
          <a:xfrm>
            <a:off x="567004" y="2490935"/>
            <a:ext cx="11002144" cy="2057400"/>
          </a:xfrm>
        </p:spPr>
        <p:txBody>
          <a:bodyPr/>
          <a:lstStyle/>
          <a:p>
            <a:r>
              <a:rPr lang="en-US" altLang="en-US" sz="2800" dirty="0"/>
              <a:t>If node to be deleted has one child node, adjust pointers so that parent of node to be deleted points to child of node to be deleted, then delete the node</a:t>
            </a:r>
          </a:p>
        </p:txBody>
      </p:sp>
    </p:spTree>
    <p:extLst>
      <p:ext uri="{BB962C8B-B14F-4D97-AF65-F5344CB8AC3E}">
        <p14:creationId xmlns:p14="http://schemas.microsoft.com/office/powerpoint/2010/main" val="4209002277"/>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71931" y="373665"/>
            <a:ext cx="11495136" cy="706964"/>
          </a:xfrm>
        </p:spPr>
        <p:txBody>
          <a:bodyPr>
            <a:noAutofit/>
          </a:bodyPr>
          <a:lstStyle/>
          <a:p>
            <a:r>
              <a:rPr lang="en-US" altLang="en-US" sz="4000" dirty="0" smtClean="0"/>
              <a:t>Deleting a Node from a Binary Tree – One Child</a:t>
            </a:r>
          </a:p>
        </p:txBody>
      </p:sp>
      <p:grpSp>
        <p:nvGrpSpPr>
          <p:cNvPr id="31747" name="Group 78"/>
          <p:cNvGrpSpPr>
            <a:grpSpLocks noChangeAspect="1"/>
          </p:cNvGrpSpPr>
          <p:nvPr/>
        </p:nvGrpSpPr>
        <p:grpSpPr bwMode="auto">
          <a:xfrm>
            <a:off x="1557170" y="2627244"/>
            <a:ext cx="4341813" cy="2817813"/>
            <a:chOff x="164" y="1538"/>
            <a:chExt cx="3060" cy="1987"/>
          </a:xfrm>
        </p:grpSpPr>
        <p:sp>
          <p:nvSpPr>
            <p:cNvPr id="31782" name="Rectangle 3"/>
            <p:cNvSpPr>
              <a:spLocks noChangeAspect="1" noChangeArrowheads="1"/>
            </p:cNvSpPr>
            <p:nvPr/>
          </p:nvSpPr>
          <p:spPr bwMode="auto">
            <a:xfrm>
              <a:off x="1508" y="1538"/>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3" name="Rectangle 4"/>
            <p:cNvSpPr>
              <a:spLocks noChangeAspect="1" noChangeArrowheads="1"/>
            </p:cNvSpPr>
            <p:nvPr/>
          </p:nvSpPr>
          <p:spPr bwMode="auto">
            <a:xfrm>
              <a:off x="1364" y="2018"/>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4" name="Rectangle 5"/>
            <p:cNvSpPr>
              <a:spLocks noChangeAspect="1" noChangeArrowheads="1"/>
            </p:cNvSpPr>
            <p:nvPr/>
          </p:nvSpPr>
          <p:spPr bwMode="auto">
            <a:xfrm>
              <a:off x="1796" y="201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5" name="Rectangle 6"/>
            <p:cNvSpPr>
              <a:spLocks noChangeAspect="1" noChangeArrowheads="1"/>
            </p:cNvSpPr>
            <p:nvPr/>
          </p:nvSpPr>
          <p:spPr bwMode="auto">
            <a:xfrm>
              <a:off x="1652" y="2018"/>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6" name="Rectangle 7"/>
            <p:cNvSpPr>
              <a:spLocks noChangeAspect="1" noChangeArrowheads="1"/>
            </p:cNvSpPr>
            <p:nvPr/>
          </p:nvSpPr>
          <p:spPr bwMode="auto">
            <a:xfrm>
              <a:off x="2228" y="245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7" name="Rectangle 8"/>
            <p:cNvSpPr>
              <a:spLocks noChangeAspect="1" noChangeArrowheads="1"/>
            </p:cNvSpPr>
            <p:nvPr/>
          </p:nvSpPr>
          <p:spPr bwMode="auto">
            <a:xfrm>
              <a:off x="2660" y="245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8" name="Rectangle 9"/>
            <p:cNvSpPr>
              <a:spLocks noChangeAspect="1" noChangeArrowheads="1"/>
            </p:cNvSpPr>
            <p:nvPr/>
          </p:nvSpPr>
          <p:spPr bwMode="auto">
            <a:xfrm>
              <a:off x="2516" y="245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89" name="Rectangle 10"/>
            <p:cNvSpPr>
              <a:spLocks noChangeAspect="1" noChangeArrowheads="1"/>
            </p:cNvSpPr>
            <p:nvPr/>
          </p:nvSpPr>
          <p:spPr bwMode="auto">
            <a:xfrm>
              <a:off x="740" y="245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0" name="Rectangle 11"/>
            <p:cNvSpPr>
              <a:spLocks noChangeAspect="1" noChangeArrowheads="1"/>
            </p:cNvSpPr>
            <p:nvPr/>
          </p:nvSpPr>
          <p:spPr bwMode="auto">
            <a:xfrm>
              <a:off x="1172" y="245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1" name="Rectangle 12"/>
            <p:cNvSpPr>
              <a:spLocks noChangeAspect="1" noChangeArrowheads="1"/>
            </p:cNvSpPr>
            <p:nvPr/>
          </p:nvSpPr>
          <p:spPr bwMode="auto">
            <a:xfrm>
              <a:off x="1028" y="245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2" name="Rectangle 13"/>
            <p:cNvSpPr>
              <a:spLocks noChangeAspect="1" noChangeArrowheads="1"/>
            </p:cNvSpPr>
            <p:nvPr/>
          </p:nvSpPr>
          <p:spPr bwMode="auto">
            <a:xfrm>
              <a:off x="404" y="288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3" name="Rectangle 14"/>
            <p:cNvSpPr>
              <a:spLocks noChangeAspect="1" noChangeArrowheads="1"/>
            </p:cNvSpPr>
            <p:nvPr/>
          </p:nvSpPr>
          <p:spPr bwMode="auto">
            <a:xfrm>
              <a:off x="836" y="288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4" name="Rectangle 15"/>
            <p:cNvSpPr>
              <a:spLocks noChangeAspect="1" noChangeArrowheads="1"/>
            </p:cNvSpPr>
            <p:nvPr/>
          </p:nvSpPr>
          <p:spPr bwMode="auto">
            <a:xfrm>
              <a:off x="692" y="288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5" name="Rectangle 16"/>
            <p:cNvSpPr>
              <a:spLocks noChangeAspect="1" noChangeArrowheads="1"/>
            </p:cNvSpPr>
            <p:nvPr/>
          </p:nvSpPr>
          <p:spPr bwMode="auto">
            <a:xfrm>
              <a:off x="1988" y="288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6" name="Rectangle 17"/>
            <p:cNvSpPr>
              <a:spLocks noChangeAspect="1" noChangeArrowheads="1"/>
            </p:cNvSpPr>
            <p:nvPr/>
          </p:nvSpPr>
          <p:spPr bwMode="auto">
            <a:xfrm>
              <a:off x="2420" y="288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7" name="Rectangle 18"/>
            <p:cNvSpPr>
              <a:spLocks noChangeAspect="1" noChangeArrowheads="1"/>
            </p:cNvSpPr>
            <p:nvPr/>
          </p:nvSpPr>
          <p:spPr bwMode="auto">
            <a:xfrm>
              <a:off x="2276" y="288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98" name="Line 19"/>
            <p:cNvSpPr>
              <a:spLocks noChangeAspect="1" noChangeShapeType="1"/>
            </p:cNvSpPr>
            <p:nvPr/>
          </p:nvSpPr>
          <p:spPr bwMode="auto">
            <a:xfrm>
              <a:off x="1652" y="1682"/>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99" name="Line 20"/>
            <p:cNvSpPr>
              <a:spLocks noChangeAspect="1" noChangeShapeType="1"/>
            </p:cNvSpPr>
            <p:nvPr/>
          </p:nvSpPr>
          <p:spPr bwMode="auto">
            <a:xfrm flipH="1">
              <a:off x="1028" y="216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0" name="Line 21"/>
            <p:cNvSpPr>
              <a:spLocks noChangeAspect="1" noChangeShapeType="1"/>
            </p:cNvSpPr>
            <p:nvPr/>
          </p:nvSpPr>
          <p:spPr bwMode="auto">
            <a:xfrm>
              <a:off x="1844" y="2162"/>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1" name="Line 22"/>
            <p:cNvSpPr>
              <a:spLocks noChangeAspect="1" noChangeShapeType="1"/>
            </p:cNvSpPr>
            <p:nvPr/>
          </p:nvSpPr>
          <p:spPr bwMode="auto">
            <a:xfrm flipH="1">
              <a:off x="692" y="2594"/>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2" name="Line 23"/>
            <p:cNvSpPr>
              <a:spLocks noChangeAspect="1" noChangeShapeType="1"/>
            </p:cNvSpPr>
            <p:nvPr/>
          </p:nvSpPr>
          <p:spPr bwMode="auto">
            <a:xfrm>
              <a:off x="1220" y="259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3" name="Line 24"/>
            <p:cNvSpPr>
              <a:spLocks noChangeAspect="1" noChangeShapeType="1"/>
            </p:cNvSpPr>
            <p:nvPr/>
          </p:nvSpPr>
          <p:spPr bwMode="auto">
            <a:xfrm flipH="1">
              <a:off x="2276" y="2594"/>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4" name="Line 25"/>
            <p:cNvSpPr>
              <a:spLocks noChangeAspect="1" noChangeShapeType="1"/>
            </p:cNvSpPr>
            <p:nvPr/>
          </p:nvSpPr>
          <p:spPr bwMode="auto">
            <a:xfrm>
              <a:off x="2708" y="2594"/>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05" name="Text Box 26"/>
            <p:cNvSpPr txBox="1">
              <a:spLocks noChangeAspect="1" noChangeArrowheads="1"/>
            </p:cNvSpPr>
            <p:nvPr/>
          </p:nvSpPr>
          <p:spPr bwMode="auto">
            <a:xfrm>
              <a:off x="1210" y="2918"/>
              <a:ext cx="5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06" name="Text Box 27"/>
            <p:cNvSpPr txBox="1">
              <a:spLocks noChangeAspect="1" noChangeArrowheads="1"/>
            </p:cNvSpPr>
            <p:nvPr/>
          </p:nvSpPr>
          <p:spPr bwMode="auto">
            <a:xfrm>
              <a:off x="2707" y="2882"/>
              <a:ext cx="5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07" name="Text Box 28"/>
            <p:cNvSpPr txBox="1">
              <a:spLocks noChangeAspect="1" noChangeArrowheads="1"/>
            </p:cNvSpPr>
            <p:nvPr/>
          </p:nvSpPr>
          <p:spPr bwMode="auto">
            <a:xfrm>
              <a:off x="452" y="2882"/>
              <a:ext cx="237"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808" name="Text Box 29"/>
            <p:cNvSpPr txBox="1">
              <a:spLocks noChangeAspect="1" noChangeArrowheads="1"/>
            </p:cNvSpPr>
            <p:nvPr/>
          </p:nvSpPr>
          <p:spPr bwMode="auto">
            <a:xfrm>
              <a:off x="740" y="2450"/>
              <a:ext cx="345"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solidFill>
                    <a:srgbClr val="FFFF00"/>
                  </a:solidFill>
                  <a:latin typeface="Courier New" panose="02070309020205020404" pitchFamily="49" charset="0"/>
                </a:rPr>
                <a:t>19</a:t>
              </a:r>
            </a:p>
          </p:txBody>
        </p:sp>
        <p:sp>
          <p:nvSpPr>
            <p:cNvPr id="31809" name="Text Box 30"/>
            <p:cNvSpPr txBox="1">
              <a:spLocks noChangeAspect="1" noChangeArrowheads="1"/>
            </p:cNvSpPr>
            <p:nvPr/>
          </p:nvSpPr>
          <p:spPr bwMode="auto">
            <a:xfrm>
              <a:off x="1365" y="2018"/>
              <a:ext cx="34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1810" name="Text Box 31"/>
            <p:cNvSpPr txBox="1">
              <a:spLocks noChangeAspect="1" noChangeArrowheads="1"/>
            </p:cNvSpPr>
            <p:nvPr/>
          </p:nvSpPr>
          <p:spPr bwMode="auto">
            <a:xfrm>
              <a:off x="1988" y="2882"/>
              <a:ext cx="34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1811" name="Text Box 32"/>
            <p:cNvSpPr txBox="1">
              <a:spLocks noChangeAspect="1" noChangeArrowheads="1"/>
            </p:cNvSpPr>
            <p:nvPr/>
          </p:nvSpPr>
          <p:spPr bwMode="auto">
            <a:xfrm>
              <a:off x="2229" y="2450"/>
              <a:ext cx="345"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1812" name="Text Box 33"/>
            <p:cNvSpPr txBox="1">
              <a:spLocks noChangeAspect="1" noChangeArrowheads="1"/>
            </p:cNvSpPr>
            <p:nvPr/>
          </p:nvSpPr>
          <p:spPr bwMode="auto">
            <a:xfrm>
              <a:off x="164" y="3266"/>
              <a:ext cx="5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13" name="Text Box 34"/>
            <p:cNvSpPr txBox="1">
              <a:spLocks noChangeAspect="1" noChangeArrowheads="1"/>
            </p:cNvSpPr>
            <p:nvPr/>
          </p:nvSpPr>
          <p:spPr bwMode="auto">
            <a:xfrm>
              <a:off x="885" y="3266"/>
              <a:ext cx="5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14" name="Line 35"/>
            <p:cNvSpPr>
              <a:spLocks noChangeAspect="1" noChangeShapeType="1"/>
            </p:cNvSpPr>
            <p:nvPr/>
          </p:nvSpPr>
          <p:spPr bwMode="auto">
            <a:xfrm flipH="1">
              <a:off x="404" y="302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15" name="Line 36"/>
            <p:cNvSpPr>
              <a:spLocks noChangeAspect="1" noChangeShapeType="1"/>
            </p:cNvSpPr>
            <p:nvPr/>
          </p:nvSpPr>
          <p:spPr bwMode="auto">
            <a:xfrm>
              <a:off x="884" y="302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16" name="Text Box 37"/>
            <p:cNvSpPr txBox="1">
              <a:spLocks noChangeAspect="1" noChangeArrowheads="1"/>
            </p:cNvSpPr>
            <p:nvPr/>
          </p:nvSpPr>
          <p:spPr bwMode="auto">
            <a:xfrm>
              <a:off x="1748" y="3266"/>
              <a:ext cx="5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17" name="Text Box 38"/>
            <p:cNvSpPr txBox="1">
              <a:spLocks noChangeAspect="1" noChangeArrowheads="1"/>
            </p:cNvSpPr>
            <p:nvPr/>
          </p:nvSpPr>
          <p:spPr bwMode="auto">
            <a:xfrm>
              <a:off x="2467" y="3266"/>
              <a:ext cx="5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818" name="Line 39"/>
            <p:cNvSpPr>
              <a:spLocks noChangeAspect="1" noChangeShapeType="1"/>
            </p:cNvSpPr>
            <p:nvPr/>
          </p:nvSpPr>
          <p:spPr bwMode="auto">
            <a:xfrm flipH="1">
              <a:off x="1988" y="302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819" name="Line 40"/>
            <p:cNvSpPr>
              <a:spLocks noChangeAspect="1" noChangeShapeType="1"/>
            </p:cNvSpPr>
            <p:nvPr/>
          </p:nvSpPr>
          <p:spPr bwMode="auto">
            <a:xfrm>
              <a:off x="2468" y="302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1748" name="Text Box 72"/>
          <p:cNvSpPr txBox="1">
            <a:spLocks noChangeArrowheads="1"/>
          </p:cNvSpPr>
          <p:nvPr/>
        </p:nvSpPr>
        <p:spPr bwMode="auto">
          <a:xfrm>
            <a:off x="2395370" y="5751443"/>
            <a:ext cx="25304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Deleting node with 19 – before deletion</a:t>
            </a:r>
          </a:p>
        </p:txBody>
      </p:sp>
      <p:grpSp>
        <p:nvGrpSpPr>
          <p:cNvPr id="31749" name="Group 77"/>
          <p:cNvGrpSpPr>
            <a:grpSpLocks noChangeAspect="1"/>
          </p:cNvGrpSpPr>
          <p:nvPr/>
        </p:nvGrpSpPr>
        <p:grpSpPr bwMode="auto">
          <a:xfrm>
            <a:off x="6267282" y="2627244"/>
            <a:ext cx="4024312" cy="2974975"/>
            <a:chOff x="3072" y="720"/>
            <a:chExt cx="2665" cy="1971"/>
          </a:xfrm>
        </p:grpSpPr>
        <p:sp>
          <p:nvSpPr>
            <p:cNvPr id="31751" name="Rectangle 41"/>
            <p:cNvSpPr>
              <a:spLocks noChangeAspect="1" noChangeArrowheads="1"/>
            </p:cNvSpPr>
            <p:nvPr/>
          </p:nvSpPr>
          <p:spPr bwMode="auto">
            <a:xfrm>
              <a:off x="4052" y="720"/>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2" name="Rectangle 42"/>
            <p:cNvSpPr>
              <a:spLocks noChangeAspect="1" noChangeArrowheads="1"/>
            </p:cNvSpPr>
            <p:nvPr/>
          </p:nvSpPr>
          <p:spPr bwMode="auto">
            <a:xfrm>
              <a:off x="3908" y="12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3" name="Rectangle 43"/>
            <p:cNvSpPr>
              <a:spLocks noChangeAspect="1" noChangeArrowheads="1"/>
            </p:cNvSpPr>
            <p:nvPr/>
          </p:nvSpPr>
          <p:spPr bwMode="auto">
            <a:xfrm>
              <a:off x="4340" y="12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4" name="Rectangle 44"/>
            <p:cNvSpPr>
              <a:spLocks noChangeAspect="1" noChangeArrowheads="1"/>
            </p:cNvSpPr>
            <p:nvPr/>
          </p:nvSpPr>
          <p:spPr bwMode="auto">
            <a:xfrm>
              <a:off x="4196" y="12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5" name="Rectangle 45"/>
            <p:cNvSpPr>
              <a:spLocks noChangeAspect="1" noChangeArrowheads="1"/>
            </p:cNvSpPr>
            <p:nvPr/>
          </p:nvSpPr>
          <p:spPr bwMode="auto">
            <a:xfrm>
              <a:off x="4772" y="16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6" name="Rectangle 46"/>
            <p:cNvSpPr>
              <a:spLocks noChangeAspect="1" noChangeArrowheads="1"/>
            </p:cNvSpPr>
            <p:nvPr/>
          </p:nvSpPr>
          <p:spPr bwMode="auto">
            <a:xfrm>
              <a:off x="5204"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7" name="Rectangle 47"/>
            <p:cNvSpPr>
              <a:spLocks noChangeAspect="1" noChangeArrowheads="1"/>
            </p:cNvSpPr>
            <p:nvPr/>
          </p:nvSpPr>
          <p:spPr bwMode="auto">
            <a:xfrm>
              <a:off x="5060"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8" name="Rectangle 48"/>
            <p:cNvSpPr>
              <a:spLocks noChangeAspect="1" noChangeArrowheads="1"/>
            </p:cNvSpPr>
            <p:nvPr/>
          </p:nvSpPr>
          <p:spPr bwMode="auto">
            <a:xfrm>
              <a:off x="3264" y="16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59" name="Rectangle 49"/>
            <p:cNvSpPr>
              <a:spLocks noChangeAspect="1" noChangeArrowheads="1"/>
            </p:cNvSpPr>
            <p:nvPr/>
          </p:nvSpPr>
          <p:spPr bwMode="auto">
            <a:xfrm>
              <a:off x="3696"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60" name="Rectangle 50"/>
            <p:cNvSpPr>
              <a:spLocks noChangeAspect="1" noChangeArrowheads="1"/>
            </p:cNvSpPr>
            <p:nvPr/>
          </p:nvSpPr>
          <p:spPr bwMode="auto">
            <a:xfrm>
              <a:off x="3552" y="16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61" name="Rectangle 51"/>
            <p:cNvSpPr>
              <a:spLocks noChangeAspect="1" noChangeArrowheads="1"/>
            </p:cNvSpPr>
            <p:nvPr/>
          </p:nvSpPr>
          <p:spPr bwMode="auto">
            <a:xfrm>
              <a:off x="4532" y="20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62" name="Rectangle 52"/>
            <p:cNvSpPr>
              <a:spLocks noChangeAspect="1" noChangeArrowheads="1"/>
            </p:cNvSpPr>
            <p:nvPr/>
          </p:nvSpPr>
          <p:spPr bwMode="auto">
            <a:xfrm>
              <a:off x="4964"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63" name="Rectangle 53"/>
            <p:cNvSpPr>
              <a:spLocks noChangeAspect="1" noChangeArrowheads="1"/>
            </p:cNvSpPr>
            <p:nvPr/>
          </p:nvSpPr>
          <p:spPr bwMode="auto">
            <a:xfrm>
              <a:off x="4820" y="20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31764" name="Line 54"/>
            <p:cNvSpPr>
              <a:spLocks noChangeAspect="1" noChangeShapeType="1"/>
            </p:cNvSpPr>
            <p:nvPr/>
          </p:nvSpPr>
          <p:spPr bwMode="auto">
            <a:xfrm>
              <a:off x="4196" y="864"/>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5" name="Line 55"/>
            <p:cNvSpPr>
              <a:spLocks noChangeAspect="1" noChangeShapeType="1"/>
            </p:cNvSpPr>
            <p:nvPr/>
          </p:nvSpPr>
          <p:spPr bwMode="auto">
            <a:xfrm flipH="1">
              <a:off x="3572" y="13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6" name="Line 56"/>
            <p:cNvSpPr>
              <a:spLocks noChangeAspect="1" noChangeShapeType="1"/>
            </p:cNvSpPr>
            <p:nvPr/>
          </p:nvSpPr>
          <p:spPr bwMode="auto">
            <a:xfrm>
              <a:off x="4388" y="13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7" name="Line 57"/>
            <p:cNvSpPr>
              <a:spLocks noChangeAspect="1" noChangeShapeType="1"/>
            </p:cNvSpPr>
            <p:nvPr/>
          </p:nvSpPr>
          <p:spPr bwMode="auto">
            <a:xfrm flipH="1">
              <a:off x="4820" y="1776"/>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8" name="Line 58"/>
            <p:cNvSpPr>
              <a:spLocks noChangeAspect="1" noChangeShapeType="1"/>
            </p:cNvSpPr>
            <p:nvPr/>
          </p:nvSpPr>
          <p:spPr bwMode="auto">
            <a:xfrm>
              <a:off x="5252" y="17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9" name="Text Box 59"/>
            <p:cNvSpPr txBox="1">
              <a:spLocks noChangeAspect="1" noChangeArrowheads="1"/>
            </p:cNvSpPr>
            <p:nvPr/>
          </p:nvSpPr>
          <p:spPr bwMode="auto">
            <a:xfrm>
              <a:off x="5251" y="2064"/>
              <a:ext cx="48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770" name="Text Box 60"/>
            <p:cNvSpPr txBox="1">
              <a:spLocks noChangeAspect="1" noChangeArrowheads="1"/>
            </p:cNvSpPr>
            <p:nvPr/>
          </p:nvSpPr>
          <p:spPr bwMode="auto">
            <a:xfrm>
              <a:off x="3312" y="1632"/>
              <a:ext cx="22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7</a:t>
              </a:r>
            </a:p>
          </p:txBody>
        </p:sp>
        <p:sp>
          <p:nvSpPr>
            <p:cNvPr id="31771" name="Text Box 61"/>
            <p:cNvSpPr txBox="1">
              <a:spLocks noChangeAspect="1" noChangeArrowheads="1"/>
            </p:cNvSpPr>
            <p:nvPr/>
          </p:nvSpPr>
          <p:spPr bwMode="auto">
            <a:xfrm>
              <a:off x="3908" y="1200"/>
              <a:ext cx="32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31</a:t>
              </a:r>
            </a:p>
          </p:txBody>
        </p:sp>
        <p:sp>
          <p:nvSpPr>
            <p:cNvPr id="31772" name="Text Box 62"/>
            <p:cNvSpPr txBox="1">
              <a:spLocks noChangeAspect="1" noChangeArrowheads="1"/>
            </p:cNvSpPr>
            <p:nvPr/>
          </p:nvSpPr>
          <p:spPr bwMode="auto">
            <a:xfrm>
              <a:off x="4532" y="2064"/>
              <a:ext cx="32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43</a:t>
              </a:r>
            </a:p>
          </p:txBody>
        </p:sp>
        <p:sp>
          <p:nvSpPr>
            <p:cNvPr id="31773" name="Text Box 63"/>
            <p:cNvSpPr txBox="1">
              <a:spLocks noChangeAspect="1" noChangeArrowheads="1"/>
            </p:cNvSpPr>
            <p:nvPr/>
          </p:nvSpPr>
          <p:spPr bwMode="auto">
            <a:xfrm>
              <a:off x="4772" y="1632"/>
              <a:ext cx="32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a:latin typeface="Courier New" panose="02070309020205020404" pitchFamily="49" charset="0"/>
                </a:rPr>
                <a:t>59</a:t>
              </a:r>
            </a:p>
          </p:txBody>
        </p:sp>
        <p:sp>
          <p:nvSpPr>
            <p:cNvPr id="31774" name="Text Box 64"/>
            <p:cNvSpPr txBox="1">
              <a:spLocks noChangeAspect="1" noChangeArrowheads="1"/>
            </p:cNvSpPr>
            <p:nvPr/>
          </p:nvSpPr>
          <p:spPr bwMode="auto">
            <a:xfrm>
              <a:off x="3072" y="1968"/>
              <a:ext cx="48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775" name="Text Box 65"/>
            <p:cNvSpPr txBox="1">
              <a:spLocks noChangeAspect="1" noChangeArrowheads="1"/>
            </p:cNvSpPr>
            <p:nvPr/>
          </p:nvSpPr>
          <p:spPr bwMode="auto">
            <a:xfrm>
              <a:off x="3744" y="1968"/>
              <a:ext cx="48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776" name="Line 66"/>
            <p:cNvSpPr>
              <a:spLocks noChangeAspect="1" noChangeShapeType="1"/>
            </p:cNvSpPr>
            <p:nvPr/>
          </p:nvSpPr>
          <p:spPr bwMode="auto">
            <a:xfrm flipH="1">
              <a:off x="3264" y="1776"/>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7" name="Line 67"/>
            <p:cNvSpPr>
              <a:spLocks noChangeAspect="1" noChangeShapeType="1"/>
            </p:cNvSpPr>
            <p:nvPr/>
          </p:nvSpPr>
          <p:spPr bwMode="auto">
            <a:xfrm>
              <a:off x="3744" y="1776"/>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8" name="Text Box 68"/>
            <p:cNvSpPr txBox="1">
              <a:spLocks noChangeAspect="1" noChangeArrowheads="1"/>
            </p:cNvSpPr>
            <p:nvPr/>
          </p:nvSpPr>
          <p:spPr bwMode="auto">
            <a:xfrm>
              <a:off x="4291" y="2448"/>
              <a:ext cx="48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779" name="Text Box 69"/>
            <p:cNvSpPr txBox="1">
              <a:spLocks noChangeAspect="1" noChangeArrowheads="1"/>
            </p:cNvSpPr>
            <p:nvPr/>
          </p:nvSpPr>
          <p:spPr bwMode="auto">
            <a:xfrm>
              <a:off x="5012" y="2448"/>
              <a:ext cx="48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780" name="Line 70"/>
            <p:cNvSpPr>
              <a:spLocks noChangeAspect="1" noChangeShapeType="1"/>
            </p:cNvSpPr>
            <p:nvPr/>
          </p:nvSpPr>
          <p:spPr bwMode="auto">
            <a:xfrm flipH="1">
              <a:off x="4532" y="22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81" name="Line 71"/>
            <p:cNvSpPr>
              <a:spLocks noChangeAspect="1" noChangeShapeType="1"/>
            </p:cNvSpPr>
            <p:nvPr/>
          </p:nvSpPr>
          <p:spPr bwMode="auto">
            <a:xfrm>
              <a:off x="5012" y="22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1750" name="Text Box 73"/>
          <p:cNvSpPr txBox="1">
            <a:spLocks noChangeArrowheads="1"/>
          </p:cNvSpPr>
          <p:nvPr/>
        </p:nvSpPr>
        <p:spPr bwMode="auto">
          <a:xfrm>
            <a:off x="7088020" y="5754618"/>
            <a:ext cx="25304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FontTx/>
              <a:buNone/>
            </a:pPr>
            <a:r>
              <a:rPr lang="en-US" altLang="en-US" sz="1800">
                <a:solidFill>
                  <a:srgbClr val="FA8218"/>
                </a:solidFill>
              </a:rPr>
              <a:t>Deleting node with 19 – after deletion</a:t>
            </a:r>
          </a:p>
        </p:txBody>
      </p:sp>
    </p:spTree>
    <p:extLst>
      <p:ext uri="{BB962C8B-B14F-4D97-AF65-F5344CB8AC3E}">
        <p14:creationId xmlns:p14="http://schemas.microsoft.com/office/powerpoint/2010/main" val="195334632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8779" y="112889"/>
            <a:ext cx="11884377" cy="1456267"/>
          </a:xfrm>
        </p:spPr>
        <p:txBody>
          <a:bodyPr>
            <a:normAutofit/>
          </a:bodyPr>
          <a:lstStyle/>
          <a:p>
            <a:r>
              <a:rPr lang="en-US" altLang="en-US" dirty="0" smtClean="0"/>
              <a:t>Deleting a Node from a Binary Tree – Two Children</a:t>
            </a:r>
          </a:p>
        </p:txBody>
      </p:sp>
      <p:sp>
        <p:nvSpPr>
          <p:cNvPr id="32771" name="Rectangle 3"/>
          <p:cNvSpPr>
            <a:spLocks noGrp="1" noChangeArrowheads="1"/>
          </p:cNvSpPr>
          <p:nvPr>
            <p:ph idx="1"/>
          </p:nvPr>
        </p:nvSpPr>
        <p:spPr>
          <a:xfrm>
            <a:off x="400405" y="1378720"/>
            <a:ext cx="10877194" cy="3497263"/>
          </a:xfrm>
        </p:spPr>
        <p:txBody>
          <a:bodyPr/>
          <a:lstStyle/>
          <a:p>
            <a:pPr>
              <a:lnSpc>
                <a:spcPct val="90000"/>
              </a:lnSpc>
            </a:pPr>
            <a:r>
              <a:rPr lang="en-US" altLang="en-US" sz="2800" dirty="0"/>
              <a:t>If node to be deleted has left and right </a:t>
            </a:r>
            <a:r>
              <a:rPr lang="en-US" altLang="en-US" sz="2800" dirty="0" smtClean="0"/>
              <a:t>children then this is the most difficult case.</a:t>
            </a:r>
            <a:endParaRPr lang="en-US" altLang="en-US" sz="2400" dirty="0"/>
          </a:p>
          <a:p>
            <a:pPr>
              <a:lnSpc>
                <a:spcPct val="90000"/>
              </a:lnSpc>
            </a:pPr>
            <a:r>
              <a:rPr lang="en-US" altLang="en-US" sz="2800" dirty="0" err="1" smtClean="0"/>
              <a:t>Zybooks</a:t>
            </a:r>
            <a:r>
              <a:rPr lang="en-US" altLang="en-US" sz="2800" dirty="0" smtClean="0"/>
              <a:t> says:</a:t>
            </a:r>
          </a:p>
          <a:p>
            <a:pPr lvl="1">
              <a:lnSpc>
                <a:spcPct val="90000"/>
              </a:lnSpc>
            </a:pPr>
            <a:r>
              <a:rPr lang="en-US" altLang="en-US" sz="2600" dirty="0" smtClean="0"/>
              <a:t>Let’s say the node to be deleted is X.</a:t>
            </a:r>
          </a:p>
          <a:p>
            <a:pPr lvl="1">
              <a:lnSpc>
                <a:spcPct val="90000"/>
              </a:lnSpc>
            </a:pPr>
            <a:r>
              <a:rPr lang="en-US" altLang="en-US" sz="2600" dirty="0" smtClean="0"/>
              <a:t>Locate X’s successor – which is the leftmost child of X’s right subtree.</a:t>
            </a:r>
          </a:p>
          <a:p>
            <a:pPr lvl="1">
              <a:lnSpc>
                <a:spcPct val="90000"/>
              </a:lnSpc>
            </a:pPr>
            <a:r>
              <a:rPr lang="en-US" altLang="en-US" sz="2600" dirty="0" smtClean="0"/>
              <a:t>Copy the successor to X</a:t>
            </a:r>
          </a:p>
          <a:p>
            <a:pPr lvl="1">
              <a:lnSpc>
                <a:spcPct val="90000"/>
              </a:lnSpc>
            </a:pPr>
            <a:r>
              <a:rPr lang="en-US" altLang="en-US" sz="2600" dirty="0" smtClean="0"/>
              <a:t>Then, recursively remove the successor from the right subtree.</a:t>
            </a:r>
            <a:endParaRPr lang="en-US" altLang="en-US" sz="2600" dirty="0"/>
          </a:p>
        </p:txBody>
      </p:sp>
    </p:spTree>
    <p:extLst>
      <p:ext uri="{BB962C8B-B14F-4D97-AF65-F5344CB8AC3E}">
        <p14:creationId xmlns:p14="http://schemas.microsoft.com/office/powerpoint/2010/main" val="3515185709"/>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51178" y="90311"/>
            <a:ext cx="11280421" cy="1456267"/>
          </a:xfrm>
        </p:spPr>
        <p:txBody>
          <a:bodyPr/>
          <a:lstStyle/>
          <a:p>
            <a:r>
              <a:rPr lang="en-US" altLang="en-US" dirty="0" smtClean="0"/>
              <a:t>Deleting a Node from a Binary Tree – Two Children</a:t>
            </a:r>
          </a:p>
        </p:txBody>
      </p:sp>
      <p:pic>
        <p:nvPicPr>
          <p:cNvPr id="2" name="Picture 1"/>
          <p:cNvPicPr>
            <a:picLocks noChangeAspect="1"/>
          </p:cNvPicPr>
          <p:nvPr/>
        </p:nvPicPr>
        <p:blipFill>
          <a:blip r:embed="rId3"/>
          <a:stretch>
            <a:fillRect/>
          </a:stretch>
        </p:blipFill>
        <p:spPr>
          <a:xfrm>
            <a:off x="1768933" y="3103157"/>
            <a:ext cx="3338937" cy="3426178"/>
          </a:xfrm>
          <a:prstGeom prst="rect">
            <a:avLst/>
          </a:prstGeom>
        </p:spPr>
      </p:pic>
      <p:pic>
        <p:nvPicPr>
          <p:cNvPr id="3" name="Picture 2"/>
          <p:cNvPicPr>
            <a:picLocks noChangeAspect="1"/>
          </p:cNvPicPr>
          <p:nvPr/>
        </p:nvPicPr>
        <p:blipFill>
          <a:blip r:embed="rId4"/>
          <a:stretch>
            <a:fillRect/>
          </a:stretch>
        </p:blipFill>
        <p:spPr>
          <a:xfrm>
            <a:off x="6056488" y="3103157"/>
            <a:ext cx="4330130" cy="3399475"/>
          </a:xfrm>
          <a:prstGeom prst="rect">
            <a:avLst/>
          </a:prstGeom>
        </p:spPr>
      </p:pic>
      <p:sp>
        <p:nvSpPr>
          <p:cNvPr id="4" name="TextBox 3"/>
          <p:cNvSpPr txBox="1"/>
          <p:nvPr/>
        </p:nvSpPr>
        <p:spPr>
          <a:xfrm>
            <a:off x="251178" y="1141845"/>
            <a:ext cx="11774311" cy="1892826"/>
          </a:xfrm>
          <a:prstGeom prst="rect">
            <a:avLst/>
          </a:prstGeom>
          <a:noFill/>
        </p:spPr>
        <p:txBody>
          <a:bodyPr wrap="square" rtlCol="0">
            <a:spAutoFit/>
          </a:bodyPr>
          <a:lstStyle/>
          <a:p>
            <a:pPr marL="914400" lvl="1" indent="-457200">
              <a:lnSpc>
                <a:spcPct val="90000"/>
              </a:lnSpc>
              <a:buFont typeface="Arial" panose="020B0604020202020204" pitchFamily="34" charset="0"/>
              <a:buChar char="•"/>
            </a:pPr>
            <a:r>
              <a:rPr lang="en-US" altLang="en-US" sz="2600" dirty="0"/>
              <a:t>Let’s say the node to be deleted is </a:t>
            </a:r>
            <a:r>
              <a:rPr lang="en-US" altLang="en-US" sz="2600" dirty="0" smtClean="0"/>
              <a:t>25.</a:t>
            </a:r>
            <a:endParaRPr lang="en-US" altLang="en-US" sz="2600" dirty="0"/>
          </a:p>
          <a:p>
            <a:pPr marL="914400" lvl="1" indent="-457200">
              <a:lnSpc>
                <a:spcPct val="90000"/>
              </a:lnSpc>
              <a:buFont typeface="Arial" panose="020B0604020202020204" pitchFamily="34" charset="0"/>
              <a:buChar char="•"/>
            </a:pPr>
            <a:r>
              <a:rPr lang="en-US" altLang="en-US" sz="2600" dirty="0"/>
              <a:t>Locate </a:t>
            </a:r>
            <a:r>
              <a:rPr lang="en-US" altLang="en-US" sz="2600" dirty="0" smtClean="0"/>
              <a:t>25’s </a:t>
            </a:r>
            <a:r>
              <a:rPr lang="en-US" altLang="en-US" sz="2600" dirty="0"/>
              <a:t>successor – which is the leftmost child of </a:t>
            </a:r>
            <a:r>
              <a:rPr lang="en-US" altLang="en-US" sz="2600" dirty="0" smtClean="0"/>
              <a:t>25’s </a:t>
            </a:r>
            <a:r>
              <a:rPr lang="en-US" altLang="en-US" sz="2600" dirty="0"/>
              <a:t>right subtree</a:t>
            </a:r>
            <a:r>
              <a:rPr lang="en-US" altLang="en-US" sz="2600" dirty="0" smtClean="0"/>
              <a:t>.  This is the node with 27.</a:t>
            </a:r>
            <a:endParaRPr lang="en-US" altLang="en-US" sz="2600" dirty="0"/>
          </a:p>
          <a:p>
            <a:pPr marL="914400" lvl="1" indent="-457200">
              <a:lnSpc>
                <a:spcPct val="90000"/>
              </a:lnSpc>
              <a:buFont typeface="Arial" panose="020B0604020202020204" pitchFamily="34" charset="0"/>
              <a:buChar char="•"/>
            </a:pPr>
            <a:r>
              <a:rPr lang="en-US" altLang="en-US" sz="2600" dirty="0" smtClean="0"/>
              <a:t>Replace the node to be </a:t>
            </a:r>
            <a:r>
              <a:rPr lang="en-US" altLang="en-US" sz="2600" dirty="0" err="1" smtClean="0"/>
              <a:t>deleted’s</a:t>
            </a:r>
            <a:r>
              <a:rPr lang="en-US" altLang="en-US" sz="2600" dirty="0" smtClean="0"/>
              <a:t> value (25) with the successor (27)</a:t>
            </a:r>
            <a:endParaRPr lang="en-US" altLang="en-US" sz="2600" dirty="0"/>
          </a:p>
          <a:p>
            <a:pPr marL="914400" lvl="1" indent="-457200">
              <a:lnSpc>
                <a:spcPct val="90000"/>
              </a:lnSpc>
              <a:buFont typeface="Arial" panose="020B0604020202020204" pitchFamily="34" charset="0"/>
              <a:buChar char="•"/>
            </a:pPr>
            <a:r>
              <a:rPr lang="en-US" altLang="en-US" sz="2600" dirty="0"/>
              <a:t>Then, recursively remove the </a:t>
            </a:r>
            <a:r>
              <a:rPr lang="en-US" altLang="en-US" sz="2600" dirty="0" smtClean="0"/>
              <a:t>successor (27) </a:t>
            </a:r>
            <a:r>
              <a:rPr lang="en-US" altLang="en-US" sz="2600" dirty="0"/>
              <a:t>from the right subtree.</a:t>
            </a:r>
            <a:endParaRPr lang="en-US" altLang="en-US" sz="2600" dirty="0"/>
          </a:p>
        </p:txBody>
      </p:sp>
    </p:spTree>
    <p:extLst>
      <p:ext uri="{BB962C8B-B14F-4D97-AF65-F5344CB8AC3E}">
        <p14:creationId xmlns:p14="http://schemas.microsoft.com/office/powerpoint/2010/main" val="410114890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Example of Delete/Remove</a:t>
            </a:r>
            <a:endParaRPr lang="en-US" sz="4400" dirty="0"/>
          </a:p>
        </p:txBody>
      </p:sp>
      <p:sp>
        <p:nvSpPr>
          <p:cNvPr id="3" name="Content Placeholder 2"/>
          <p:cNvSpPr>
            <a:spLocks noGrp="1"/>
          </p:cNvSpPr>
          <p:nvPr>
            <p:ph idx="1"/>
          </p:nvPr>
        </p:nvSpPr>
        <p:spPr>
          <a:xfrm>
            <a:off x="685801" y="2142067"/>
            <a:ext cx="11232501" cy="3649133"/>
          </a:xfrm>
        </p:spPr>
        <p:txBody>
          <a:bodyPr anchor="t">
            <a:normAutofit/>
          </a:bodyPr>
          <a:lstStyle/>
          <a:p>
            <a:pPr marL="0" indent="0">
              <a:buNone/>
            </a:pPr>
            <a:r>
              <a:rPr lang="en-US" sz="2800" dirty="0"/>
              <a:t>Folder:  Binary Tree Programs &gt; </a:t>
            </a:r>
            <a:r>
              <a:rPr lang="en-US" sz="2800" b="1" dirty="0" smtClean="0"/>
              <a:t>Delete &gt; </a:t>
            </a:r>
            <a:r>
              <a:rPr lang="en-US" sz="2800" b="1" dirty="0" smtClean="0">
                <a:solidFill>
                  <a:srgbClr val="FF0000"/>
                </a:solidFill>
              </a:rPr>
              <a:t>Delete like </a:t>
            </a:r>
            <a:r>
              <a:rPr lang="en-US" sz="2800" b="1" dirty="0" err="1" smtClean="0">
                <a:solidFill>
                  <a:srgbClr val="FF0000"/>
                </a:solidFill>
              </a:rPr>
              <a:t>Zybooks</a:t>
            </a:r>
            <a:r>
              <a:rPr lang="en-US" sz="2800" b="1" dirty="0" smtClean="0">
                <a:solidFill>
                  <a:srgbClr val="FF0000"/>
                </a:solidFill>
              </a:rPr>
              <a:t> Algorithm</a:t>
            </a:r>
            <a:endParaRPr lang="en-US" sz="2800" b="1" dirty="0">
              <a:solidFill>
                <a:srgbClr val="FF0000"/>
              </a:solidFill>
            </a:endParaRPr>
          </a:p>
          <a:p>
            <a:pPr marL="0" indent="0">
              <a:buNone/>
            </a:pPr>
            <a:r>
              <a:rPr lang="en-US" sz="2800" b="1" dirty="0" err="1" smtClean="0">
                <a:solidFill>
                  <a:srgbClr val="FFFF00"/>
                </a:solidFill>
              </a:rPr>
              <a:t>BinaryTree.h</a:t>
            </a:r>
            <a:endParaRPr lang="en-US" sz="2800" b="1" dirty="0" smtClean="0">
              <a:solidFill>
                <a:srgbClr val="FFFF00"/>
              </a:solidFill>
            </a:endParaRPr>
          </a:p>
          <a:p>
            <a:pPr marL="0" indent="0">
              <a:buNone/>
            </a:pPr>
            <a:r>
              <a:rPr lang="en-US" sz="2800" b="1" dirty="0" smtClean="0">
                <a:solidFill>
                  <a:srgbClr val="FFFF00"/>
                </a:solidFill>
              </a:rPr>
              <a:t>BinaryTree.cpp</a:t>
            </a:r>
            <a:r>
              <a:rPr lang="en-US" sz="2800" b="1" dirty="0">
                <a:solidFill>
                  <a:srgbClr val="FFFF00"/>
                </a:solidFill>
              </a:rPr>
              <a:t/>
            </a:r>
            <a:br>
              <a:rPr lang="en-US" sz="2800" b="1" dirty="0">
                <a:solidFill>
                  <a:srgbClr val="FFFF00"/>
                </a:solidFill>
              </a:rPr>
            </a:br>
            <a:r>
              <a:rPr lang="en-US" sz="2800" b="1" dirty="0">
                <a:solidFill>
                  <a:srgbClr val="FFFF00"/>
                </a:solidFill>
              </a:rPr>
              <a:t>IntegerBinaryTree.cpp</a:t>
            </a:r>
          </a:p>
        </p:txBody>
      </p:sp>
    </p:spTree>
    <p:extLst>
      <p:ext uri="{BB962C8B-B14F-4D97-AF65-F5344CB8AC3E}">
        <p14:creationId xmlns:p14="http://schemas.microsoft.com/office/powerpoint/2010/main" val="1985537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of DELETION in BST – Big O Notation</a:t>
            </a:r>
            <a:endParaRPr lang="en-US" dirty="0"/>
          </a:p>
        </p:txBody>
      </p:sp>
      <p:sp>
        <p:nvSpPr>
          <p:cNvPr id="3" name="Content Placeholder 2"/>
          <p:cNvSpPr>
            <a:spLocks noGrp="1"/>
          </p:cNvSpPr>
          <p:nvPr>
            <p:ph idx="1"/>
          </p:nvPr>
        </p:nvSpPr>
        <p:spPr>
          <a:xfrm>
            <a:off x="685801" y="1867437"/>
            <a:ext cx="10131425" cy="4559121"/>
          </a:xfrm>
        </p:spPr>
        <p:txBody>
          <a:bodyPr anchor="t">
            <a:normAutofit fontScale="92500"/>
          </a:bodyPr>
          <a:lstStyle/>
          <a:p>
            <a:r>
              <a:rPr lang="en-US" sz="2400" b="1" dirty="0" smtClean="0">
                <a:solidFill>
                  <a:srgbClr val="FFFF00"/>
                </a:solidFill>
              </a:rPr>
              <a:t>The </a:t>
            </a:r>
            <a:r>
              <a:rPr lang="en-US" sz="2400" b="1" dirty="0">
                <a:solidFill>
                  <a:srgbClr val="FFFF00"/>
                </a:solidFill>
              </a:rPr>
              <a:t>BST remove algorithm traverses the tree from the root to find the node to remove. When the node being removed has 2 children, the node's successor is found and a recursive call is made. One node is visited per level, and in the worst case scenario the tree is traversed twice from the root to a leaf. </a:t>
            </a:r>
            <a:r>
              <a:rPr lang="en-US" sz="2400" b="1" dirty="0" smtClean="0">
                <a:solidFill>
                  <a:srgbClr val="FFFF00"/>
                </a:solidFill>
              </a:rPr>
              <a:t/>
            </a:r>
            <a:br>
              <a:rPr lang="en-US" sz="2400" b="1" dirty="0" smtClean="0">
                <a:solidFill>
                  <a:srgbClr val="FFFF00"/>
                </a:solidFill>
              </a:rPr>
            </a:br>
            <a:endParaRPr lang="en-US" sz="2400" b="1" dirty="0" smtClean="0">
              <a:solidFill>
                <a:srgbClr val="FFFF00"/>
              </a:solidFill>
            </a:endParaRPr>
          </a:p>
          <a:p>
            <a:r>
              <a:rPr lang="en-US" sz="2400" b="1" dirty="0" smtClean="0">
                <a:solidFill>
                  <a:srgbClr val="FFFF00"/>
                </a:solidFill>
              </a:rPr>
              <a:t>A BST with N nodes has at least </a:t>
            </a:r>
            <a:r>
              <a:rPr lang="en-US" sz="2400" b="1" dirty="0" smtClean="0">
                <a:solidFill>
                  <a:srgbClr val="FF0000"/>
                </a:solidFill>
              </a:rPr>
              <a:t>log</a:t>
            </a:r>
            <a:r>
              <a:rPr lang="en-US" sz="2400" b="1" baseline="-25000" dirty="0" smtClean="0">
                <a:solidFill>
                  <a:srgbClr val="FF0000"/>
                </a:solidFill>
              </a:rPr>
              <a:t>2</a:t>
            </a:r>
            <a:r>
              <a:rPr lang="en-US" sz="2400" b="1" dirty="0" smtClean="0">
                <a:solidFill>
                  <a:srgbClr val="FF0000"/>
                </a:solidFill>
              </a:rPr>
              <a:t>N </a:t>
            </a:r>
            <a:r>
              <a:rPr lang="en-US" sz="2400" b="1" dirty="0" smtClean="0">
                <a:solidFill>
                  <a:srgbClr val="FFFF00"/>
                </a:solidFill>
              </a:rPr>
              <a:t>levels and at most </a:t>
            </a:r>
            <a:r>
              <a:rPr lang="en-US" sz="2400" b="1" dirty="0" smtClean="0">
                <a:solidFill>
                  <a:srgbClr val="FF0000"/>
                </a:solidFill>
              </a:rPr>
              <a:t>N</a:t>
            </a:r>
            <a:r>
              <a:rPr lang="en-US" sz="2400" b="1" dirty="0" smtClean="0">
                <a:solidFill>
                  <a:srgbClr val="FFFF00"/>
                </a:solidFill>
              </a:rPr>
              <a:t> levels.  Therefore, the </a:t>
            </a:r>
            <a:r>
              <a:rPr lang="en-US" sz="2400" b="1" u="sng" dirty="0" smtClean="0">
                <a:solidFill>
                  <a:srgbClr val="FF0000"/>
                </a:solidFill>
              </a:rPr>
              <a:t>runtime</a:t>
            </a:r>
            <a:r>
              <a:rPr lang="en-US" sz="2400" b="1" dirty="0" smtClean="0">
                <a:solidFill>
                  <a:srgbClr val="FFFF00"/>
                </a:solidFill>
              </a:rPr>
              <a:t> complexity of deletion is best case </a:t>
            </a:r>
            <a:r>
              <a:rPr lang="en-US" sz="2400" b="1" dirty="0" smtClean="0">
                <a:solidFill>
                  <a:srgbClr val="FF0000"/>
                </a:solidFill>
              </a:rPr>
              <a:t>O(</a:t>
            </a:r>
            <a:r>
              <a:rPr lang="en-US" sz="2400" b="1" dirty="0" err="1" smtClean="0">
                <a:solidFill>
                  <a:srgbClr val="FF0000"/>
                </a:solidFill>
              </a:rPr>
              <a:t>logN</a:t>
            </a:r>
            <a:r>
              <a:rPr lang="en-US" sz="2400" b="1" dirty="0" smtClean="0">
                <a:solidFill>
                  <a:srgbClr val="FF0000"/>
                </a:solidFill>
              </a:rPr>
              <a:t>)</a:t>
            </a:r>
            <a:r>
              <a:rPr lang="en-US" sz="2400" b="1" dirty="0" smtClean="0">
                <a:solidFill>
                  <a:srgbClr val="FFFF00"/>
                </a:solidFill>
              </a:rPr>
              <a:t> and worst case </a:t>
            </a:r>
            <a:r>
              <a:rPr lang="en-US" sz="2400" b="1" dirty="0" smtClean="0">
                <a:solidFill>
                  <a:srgbClr val="FF0000"/>
                </a:solidFill>
              </a:rPr>
              <a:t>O(N).</a:t>
            </a:r>
            <a:r>
              <a:rPr lang="en-US" sz="2400" b="1" dirty="0" smtClean="0">
                <a:solidFill>
                  <a:srgbClr val="FFFF00"/>
                </a:solidFill>
              </a:rPr>
              <a:t/>
            </a:r>
            <a:br>
              <a:rPr lang="en-US" sz="2400" b="1" dirty="0" smtClean="0">
                <a:solidFill>
                  <a:srgbClr val="FFFF00"/>
                </a:solidFill>
              </a:rPr>
            </a:br>
            <a:endParaRPr lang="en-US" sz="2400" b="1" dirty="0" smtClean="0">
              <a:solidFill>
                <a:srgbClr val="FFFF00"/>
              </a:solidFill>
            </a:endParaRPr>
          </a:p>
          <a:p>
            <a:r>
              <a:rPr lang="en-US" sz="2400" b="1" dirty="0" smtClean="0">
                <a:solidFill>
                  <a:srgbClr val="FFFF00"/>
                </a:solidFill>
              </a:rPr>
              <a:t>Two </a:t>
            </a:r>
            <a:r>
              <a:rPr lang="en-US" sz="2400" b="1" dirty="0">
                <a:solidFill>
                  <a:srgbClr val="FFFF00"/>
                </a:solidFill>
              </a:rPr>
              <a:t>pointers are used to traverse the tree during removal. When the node being removed has 2 children, a third pointer and a copy of one node's data are also used, and one recursive call is made. Thus, the </a:t>
            </a:r>
            <a:r>
              <a:rPr lang="en-US" sz="2400" b="1" u="sng" dirty="0">
                <a:solidFill>
                  <a:srgbClr val="FF0000"/>
                </a:solidFill>
              </a:rPr>
              <a:t>space</a:t>
            </a:r>
            <a:r>
              <a:rPr lang="en-US" sz="2400" b="1" dirty="0">
                <a:solidFill>
                  <a:srgbClr val="FFFF00"/>
                </a:solidFill>
              </a:rPr>
              <a:t> complexity of removal is always </a:t>
            </a:r>
            <a:r>
              <a:rPr lang="en-US" sz="2400" b="1" dirty="0">
                <a:solidFill>
                  <a:srgbClr val="FF0000"/>
                </a:solidFill>
              </a:rPr>
              <a:t>O(1).</a:t>
            </a:r>
            <a:endParaRPr lang="en-US" sz="2400" dirty="0">
              <a:solidFill>
                <a:srgbClr val="FF0000"/>
              </a:solidFill>
            </a:endParaRPr>
          </a:p>
        </p:txBody>
      </p:sp>
    </p:spTree>
    <p:extLst>
      <p:ext uri="{BB962C8B-B14F-4D97-AF65-F5344CB8AC3E}">
        <p14:creationId xmlns:p14="http://schemas.microsoft.com/office/powerpoint/2010/main" val="1837840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Example of creature objects in </a:t>
            </a:r>
            <a:br>
              <a:rPr lang="en-US" sz="4400" dirty="0" smtClean="0"/>
            </a:br>
            <a:r>
              <a:rPr lang="en-US" sz="4400" dirty="0" smtClean="0"/>
              <a:t>binary search tree</a:t>
            </a:r>
            <a:endParaRPr lang="en-US" sz="4400" dirty="0"/>
          </a:p>
        </p:txBody>
      </p:sp>
      <p:sp>
        <p:nvSpPr>
          <p:cNvPr id="3" name="Content Placeholder 2"/>
          <p:cNvSpPr>
            <a:spLocks noGrp="1"/>
          </p:cNvSpPr>
          <p:nvPr>
            <p:ph idx="1"/>
          </p:nvPr>
        </p:nvSpPr>
        <p:spPr>
          <a:xfrm>
            <a:off x="685800" y="2973340"/>
            <a:ext cx="10131425" cy="3649133"/>
          </a:xfrm>
        </p:spPr>
        <p:txBody>
          <a:bodyPr anchor="t">
            <a:normAutofit/>
          </a:bodyPr>
          <a:lstStyle/>
          <a:p>
            <a:pPr marL="0" indent="0">
              <a:buNone/>
            </a:pPr>
            <a:r>
              <a:rPr lang="en-US" sz="3600" dirty="0"/>
              <a:t>Folder:  Binary Tree Programs &gt; </a:t>
            </a:r>
            <a:r>
              <a:rPr lang="en-US" sz="3600" b="1" dirty="0" smtClean="0">
                <a:solidFill>
                  <a:srgbClr val="FF0000"/>
                </a:solidFill>
              </a:rPr>
              <a:t>Creature</a:t>
            </a:r>
            <a:endParaRPr lang="en-US" sz="3200" b="1" dirty="0">
              <a:solidFill>
                <a:srgbClr val="FFFF00"/>
              </a:solidFill>
            </a:endParaRPr>
          </a:p>
          <a:p>
            <a:pPr marL="0" indent="0">
              <a:buNone/>
            </a:pPr>
            <a:endParaRPr lang="en-US" sz="3200" b="1" dirty="0" smtClean="0">
              <a:solidFill>
                <a:srgbClr val="0070C0"/>
              </a:solidFill>
            </a:endParaRPr>
          </a:p>
        </p:txBody>
      </p:sp>
    </p:spTree>
    <p:extLst>
      <p:ext uri="{BB962C8B-B14F-4D97-AF65-F5344CB8AC3E}">
        <p14:creationId xmlns:p14="http://schemas.microsoft.com/office/powerpoint/2010/main" val="351786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40566" y="396619"/>
            <a:ext cx="10024323" cy="1143000"/>
          </a:xfrm>
        </p:spPr>
        <p:txBody>
          <a:bodyPr>
            <a:noAutofit/>
          </a:bodyPr>
          <a:lstStyle/>
          <a:p>
            <a:r>
              <a:rPr lang="en-US" altLang="en-US" sz="4400" dirty="0" smtClean="0"/>
              <a:t>Template for Binary Search Trees</a:t>
            </a:r>
          </a:p>
        </p:txBody>
      </p:sp>
      <p:sp>
        <p:nvSpPr>
          <p:cNvPr id="36867" name="Rectangle 3"/>
          <p:cNvSpPr>
            <a:spLocks noGrp="1" noChangeArrowheads="1"/>
          </p:cNvSpPr>
          <p:nvPr>
            <p:ph idx="1"/>
          </p:nvPr>
        </p:nvSpPr>
        <p:spPr>
          <a:xfrm>
            <a:off x="681539" y="1976469"/>
            <a:ext cx="11160224" cy="3441777"/>
          </a:xfrm>
        </p:spPr>
        <p:txBody>
          <a:bodyPr anchor="t">
            <a:normAutofit/>
          </a:bodyPr>
          <a:lstStyle/>
          <a:p>
            <a:r>
              <a:rPr lang="en-US" altLang="en-US" sz="2800" dirty="0" smtClean="0"/>
              <a:t>Binary tree can be implemented as a template, allowing flexibility in  determining type of data stored</a:t>
            </a:r>
            <a:br>
              <a:rPr lang="en-US" altLang="en-US" sz="2800" dirty="0" smtClean="0"/>
            </a:br>
            <a:endParaRPr lang="en-US" altLang="en-US" sz="2800" dirty="0" smtClean="0"/>
          </a:p>
          <a:p>
            <a:r>
              <a:rPr lang="en-US" altLang="en-US" sz="2800" dirty="0" smtClean="0"/>
              <a:t>Implementation must support relational operators </a:t>
            </a:r>
            <a:r>
              <a:rPr lang="en-US" altLang="en-US" sz="2800" dirty="0" smtClean="0">
                <a:latin typeface="Courier New" panose="02070309020205020404" pitchFamily="49" charset="0"/>
              </a:rPr>
              <a:t>&gt;</a:t>
            </a:r>
            <a:r>
              <a:rPr lang="en-US" altLang="en-US" sz="2800" dirty="0" smtClean="0"/>
              <a:t>, </a:t>
            </a:r>
            <a:r>
              <a:rPr lang="en-US" altLang="en-US" sz="2800" dirty="0" smtClean="0">
                <a:latin typeface="Courier New" panose="02070309020205020404" pitchFamily="49" charset="0"/>
              </a:rPr>
              <a:t>&lt;</a:t>
            </a:r>
            <a:r>
              <a:rPr lang="en-US" altLang="en-US" sz="2800" dirty="0" smtClean="0"/>
              <a:t>, and </a:t>
            </a:r>
            <a:r>
              <a:rPr lang="en-US" altLang="en-US" sz="2800" dirty="0" smtClean="0">
                <a:latin typeface="Courier New" panose="02070309020205020404" pitchFamily="49" charset="0"/>
              </a:rPr>
              <a:t>==</a:t>
            </a:r>
            <a:r>
              <a:rPr lang="en-US" altLang="en-US" sz="2800" dirty="0" smtClean="0"/>
              <a:t> to allow comparison of nodes</a:t>
            </a:r>
          </a:p>
        </p:txBody>
      </p:sp>
    </p:spTree>
    <p:extLst>
      <p:ext uri="{BB962C8B-B14F-4D97-AF65-F5344CB8AC3E}">
        <p14:creationId xmlns:p14="http://schemas.microsoft.com/office/powerpoint/2010/main" val="371012733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mentalfloss.com/sites/default/files/800px-general_sherman_ni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789" y="0"/>
            <a:ext cx="7731697" cy="5798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73" y="3994217"/>
            <a:ext cx="4007713" cy="2954655"/>
          </a:xfrm>
          <a:prstGeom prst="rect">
            <a:avLst/>
          </a:prstGeom>
          <a:noFill/>
        </p:spPr>
        <p:txBody>
          <a:bodyPr wrap="square" rtlCol="0">
            <a:spAutoFit/>
          </a:bodyPr>
          <a:lstStyle/>
          <a:p>
            <a:pPr algn="ctr"/>
            <a:r>
              <a:rPr lang="en-US" dirty="0" smtClean="0"/>
              <a:t>“The </a:t>
            </a:r>
            <a:r>
              <a:rPr lang="en-US" dirty="0"/>
              <a:t>General Sherman Tree in California's Sequoia National Park is the largest tree, by volume, anywhere in the world. Measurements taken in 1975 marked its volume at slightly over 52,500 cubic feet, or more than half the volume of an Olympic-sized swimming pool</a:t>
            </a:r>
            <a:r>
              <a:rPr lang="en-US" dirty="0" smtClean="0"/>
              <a:t>.”</a:t>
            </a:r>
          </a:p>
          <a:p>
            <a:pPr algn="ctr"/>
            <a:r>
              <a:rPr lang="en-US" sz="1200" dirty="0">
                <a:hlinkClick r:id="rId4"/>
              </a:rPr>
              <a:t>http://</a:t>
            </a:r>
            <a:r>
              <a:rPr lang="en-US" sz="1200" dirty="0" smtClean="0">
                <a:hlinkClick r:id="rId4"/>
              </a:rPr>
              <a:t>mentalfloss.com/article/63667/15-worlds-most-famous-trees</a:t>
            </a:r>
            <a:r>
              <a:rPr lang="en-US" sz="1200" dirty="0" smtClean="0"/>
              <a:t> </a:t>
            </a:r>
            <a:endParaRPr lang="en-US" sz="1200" dirty="0"/>
          </a:p>
        </p:txBody>
      </p:sp>
      <p:sp>
        <p:nvSpPr>
          <p:cNvPr id="5" name="Title 4"/>
          <p:cNvSpPr>
            <a:spLocks noGrp="1"/>
          </p:cNvSpPr>
          <p:nvPr>
            <p:ph type="ctrTitle"/>
          </p:nvPr>
        </p:nvSpPr>
        <p:spPr>
          <a:xfrm>
            <a:off x="-3148240" y="-163689"/>
            <a:ext cx="7197726" cy="2421464"/>
          </a:xfrm>
        </p:spPr>
        <p:txBody>
          <a:bodyPr>
            <a:normAutofit/>
          </a:bodyPr>
          <a:lstStyle/>
          <a:p>
            <a:r>
              <a:rPr lang="en-US" sz="5400" dirty="0"/>
              <a:t>BINARY TREES</a:t>
            </a:r>
            <a:br>
              <a:rPr lang="en-US" sz="5400" dirty="0"/>
            </a:br>
            <a:endParaRPr lang="en-US" sz="5400" dirty="0"/>
          </a:p>
        </p:txBody>
      </p:sp>
    </p:spTree>
    <p:extLst>
      <p:ext uri="{BB962C8B-B14F-4D97-AF65-F5344CB8AC3E}">
        <p14:creationId xmlns:p14="http://schemas.microsoft.com/office/powerpoint/2010/main" val="3227759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BST Templates</a:t>
            </a:r>
            <a:endParaRPr lang="en-US" dirty="0"/>
          </a:p>
        </p:txBody>
      </p:sp>
      <p:sp>
        <p:nvSpPr>
          <p:cNvPr id="3" name="Content Placeholder 2"/>
          <p:cNvSpPr>
            <a:spLocks noGrp="1"/>
          </p:cNvSpPr>
          <p:nvPr>
            <p:ph idx="1"/>
          </p:nvPr>
        </p:nvSpPr>
        <p:spPr/>
        <p:txBody>
          <a:bodyPr anchor="t">
            <a:normAutofit/>
          </a:bodyPr>
          <a:lstStyle/>
          <a:p>
            <a:pPr marL="0" indent="0">
              <a:buNone/>
            </a:pPr>
            <a:r>
              <a:rPr lang="en-US" sz="3600" dirty="0"/>
              <a:t>Folder:  Binary Tree Programs &gt; </a:t>
            </a:r>
            <a:r>
              <a:rPr lang="en-US" sz="3600" b="1" dirty="0" smtClean="0">
                <a:solidFill>
                  <a:srgbClr val="FF0000"/>
                </a:solidFill>
              </a:rPr>
              <a:t>BST Templates</a:t>
            </a:r>
            <a:endParaRPr lang="en-US" sz="3600" b="1" dirty="0">
              <a:solidFill>
                <a:srgbClr val="FF0000"/>
              </a:solidFill>
            </a:endParaRPr>
          </a:p>
          <a:p>
            <a:pPr marL="0" indent="0">
              <a:buNone/>
            </a:pPr>
            <a:r>
              <a:rPr lang="en-US" sz="3200" b="1" dirty="0" err="1" smtClean="0">
                <a:solidFill>
                  <a:srgbClr val="FFFF00"/>
                </a:solidFill>
              </a:rPr>
              <a:t>BinaryTree.h</a:t>
            </a:r>
            <a:r>
              <a:rPr lang="en-US" sz="3200" b="1" dirty="0">
                <a:solidFill>
                  <a:srgbClr val="FFFF00"/>
                </a:solidFill>
              </a:rPr>
              <a:t/>
            </a:r>
            <a:br>
              <a:rPr lang="en-US" sz="3200" b="1" dirty="0">
                <a:solidFill>
                  <a:srgbClr val="FFFF00"/>
                </a:solidFill>
              </a:rPr>
            </a:br>
            <a:r>
              <a:rPr lang="en-US" sz="3200" b="1" dirty="0">
                <a:solidFill>
                  <a:srgbClr val="FFFF00"/>
                </a:solidFill>
              </a:rPr>
              <a:t>IntegerBinaryTree.cpp</a:t>
            </a:r>
          </a:p>
        </p:txBody>
      </p:sp>
    </p:spTree>
    <p:extLst>
      <p:ext uri="{BB962C8B-B14F-4D97-AF65-F5344CB8AC3E}">
        <p14:creationId xmlns:p14="http://schemas.microsoft.com/office/powerpoint/2010/main" val="1987970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String BST</a:t>
            </a:r>
            <a:endParaRPr lang="en-US" dirty="0"/>
          </a:p>
        </p:txBody>
      </p:sp>
      <p:sp>
        <p:nvSpPr>
          <p:cNvPr id="3" name="Content Placeholder 2"/>
          <p:cNvSpPr>
            <a:spLocks noGrp="1"/>
          </p:cNvSpPr>
          <p:nvPr>
            <p:ph idx="1"/>
          </p:nvPr>
        </p:nvSpPr>
        <p:spPr/>
        <p:txBody>
          <a:bodyPr anchor="t">
            <a:normAutofit/>
          </a:bodyPr>
          <a:lstStyle/>
          <a:p>
            <a:pPr marL="0" indent="0">
              <a:buNone/>
            </a:pPr>
            <a:r>
              <a:rPr lang="en-US" sz="3600" dirty="0"/>
              <a:t>Folder:  Binary Tree Programs &gt; </a:t>
            </a:r>
            <a:r>
              <a:rPr lang="en-US" sz="3600" b="1" dirty="0" smtClean="0">
                <a:solidFill>
                  <a:srgbClr val="FF0000"/>
                </a:solidFill>
              </a:rPr>
              <a:t>String BST</a:t>
            </a:r>
            <a:endParaRPr lang="en-US" sz="3600" b="1" dirty="0">
              <a:solidFill>
                <a:srgbClr val="FF0000"/>
              </a:solidFill>
            </a:endParaRPr>
          </a:p>
          <a:p>
            <a:pPr marL="0" indent="0">
              <a:buNone/>
            </a:pPr>
            <a:r>
              <a:rPr lang="en-US" sz="3200" b="1" dirty="0" err="1" smtClean="0">
                <a:solidFill>
                  <a:srgbClr val="FFFF00"/>
                </a:solidFill>
              </a:rPr>
              <a:t>StringBinaryTree.h</a:t>
            </a:r>
            <a:endParaRPr lang="en-US" sz="3200" b="1" dirty="0" smtClean="0">
              <a:solidFill>
                <a:srgbClr val="FFFF00"/>
              </a:solidFill>
            </a:endParaRPr>
          </a:p>
          <a:p>
            <a:pPr marL="0" indent="0">
              <a:buNone/>
            </a:pPr>
            <a:r>
              <a:rPr lang="en-US" sz="3200" b="1" dirty="0" smtClean="0">
                <a:solidFill>
                  <a:srgbClr val="FFFF00"/>
                </a:solidFill>
              </a:rPr>
              <a:t>StringBSTDriver.cpp</a:t>
            </a:r>
            <a:endParaRPr lang="en-US" sz="3200" b="1" dirty="0">
              <a:solidFill>
                <a:srgbClr val="FFFF00"/>
              </a:solidFill>
            </a:endParaRPr>
          </a:p>
        </p:txBody>
      </p:sp>
    </p:spTree>
    <p:extLst>
      <p:ext uri="{BB962C8B-B14F-4D97-AF65-F5344CB8AC3E}">
        <p14:creationId xmlns:p14="http://schemas.microsoft.com/office/powerpoint/2010/main" val="220695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BST Visualization</a:t>
            </a:r>
            <a:endParaRPr lang="en-US" dirty="0"/>
          </a:p>
        </p:txBody>
      </p:sp>
      <p:sp>
        <p:nvSpPr>
          <p:cNvPr id="3" name="Content Placeholder 2"/>
          <p:cNvSpPr>
            <a:spLocks noGrp="1"/>
          </p:cNvSpPr>
          <p:nvPr>
            <p:ph idx="1"/>
          </p:nvPr>
        </p:nvSpPr>
        <p:spPr/>
        <p:txBody>
          <a:bodyPr>
            <a:normAutofit/>
          </a:bodyPr>
          <a:lstStyle/>
          <a:p>
            <a:r>
              <a:rPr lang="en-US" sz="3200" dirty="0">
                <a:hlinkClick r:id="rId2"/>
              </a:rPr>
              <a:t>https://www.cs.usfca.edu/~</a:t>
            </a:r>
            <a:r>
              <a:rPr lang="en-US" sz="3200" dirty="0" smtClean="0">
                <a:hlinkClick r:id="rId2"/>
              </a:rPr>
              <a:t>galles/visualization/BST.html</a:t>
            </a:r>
            <a:r>
              <a:rPr lang="en-US" sz="3200" dirty="0" smtClean="0"/>
              <a:t> </a:t>
            </a:r>
            <a:endParaRPr lang="en-US" sz="3200" dirty="0"/>
          </a:p>
        </p:txBody>
      </p:sp>
    </p:spTree>
    <p:extLst>
      <p:ext uri="{BB962C8B-B14F-4D97-AF65-F5344CB8AC3E}">
        <p14:creationId xmlns:p14="http://schemas.microsoft.com/office/powerpoint/2010/main" val="94034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Linked List vs. Binary Tree</a:t>
            </a:r>
            <a:endParaRPr lang="en-US" sz="4400" dirty="0"/>
          </a:p>
        </p:txBody>
      </p:sp>
      <p:sp>
        <p:nvSpPr>
          <p:cNvPr id="3" name="Content Placeholder 2"/>
          <p:cNvSpPr>
            <a:spLocks noGrp="1"/>
          </p:cNvSpPr>
          <p:nvPr>
            <p:ph idx="1"/>
          </p:nvPr>
        </p:nvSpPr>
        <p:spPr>
          <a:xfrm>
            <a:off x="765314" y="1899570"/>
            <a:ext cx="11561980" cy="1167361"/>
          </a:xfrm>
        </p:spPr>
        <p:txBody>
          <a:bodyPr>
            <a:normAutofit/>
          </a:bodyPr>
          <a:lstStyle/>
          <a:p>
            <a:pPr marL="0" indent="0">
              <a:buNone/>
            </a:pPr>
            <a:r>
              <a:rPr lang="en-US" sz="2800" dirty="0" smtClean="0"/>
              <a:t>A Linked List has nodes.  Each node has a link to the next node in the list</a:t>
            </a:r>
          </a:p>
        </p:txBody>
      </p:sp>
      <p:pic>
        <p:nvPicPr>
          <p:cNvPr id="4" name="Picture 3"/>
          <p:cNvPicPr>
            <a:picLocks noChangeAspect="1"/>
          </p:cNvPicPr>
          <p:nvPr/>
        </p:nvPicPr>
        <p:blipFill>
          <a:blip r:embed="rId3"/>
          <a:stretch>
            <a:fillRect/>
          </a:stretch>
        </p:blipFill>
        <p:spPr>
          <a:xfrm>
            <a:off x="2292414" y="3316382"/>
            <a:ext cx="7057918" cy="2394857"/>
          </a:xfrm>
          <a:prstGeom prst="rect">
            <a:avLst/>
          </a:prstGeom>
        </p:spPr>
      </p:pic>
    </p:spTree>
    <p:extLst>
      <p:ext uri="{BB962C8B-B14F-4D97-AF65-F5344CB8AC3E}">
        <p14:creationId xmlns:p14="http://schemas.microsoft.com/office/powerpoint/2010/main" val="168395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Linked List vs. Binary Tree</a:t>
            </a:r>
            <a:endParaRPr lang="en-US" sz="4400" dirty="0"/>
          </a:p>
        </p:txBody>
      </p:sp>
      <p:sp>
        <p:nvSpPr>
          <p:cNvPr id="3" name="Content Placeholder 2"/>
          <p:cNvSpPr>
            <a:spLocks noGrp="1"/>
          </p:cNvSpPr>
          <p:nvPr>
            <p:ph idx="1"/>
          </p:nvPr>
        </p:nvSpPr>
        <p:spPr>
          <a:xfrm>
            <a:off x="441898" y="2161389"/>
            <a:ext cx="7236943" cy="3416300"/>
          </a:xfrm>
        </p:spPr>
        <p:txBody>
          <a:bodyPr>
            <a:normAutofit/>
          </a:bodyPr>
          <a:lstStyle/>
          <a:p>
            <a:r>
              <a:rPr lang="en-US" sz="2800" dirty="0" smtClean="0"/>
              <a:t>A </a:t>
            </a:r>
            <a:r>
              <a:rPr lang="en-US" sz="3200" b="1" dirty="0" smtClean="0">
                <a:solidFill>
                  <a:srgbClr val="FFFF00"/>
                </a:solidFill>
              </a:rPr>
              <a:t>Binary Tree </a:t>
            </a:r>
            <a:r>
              <a:rPr lang="en-US" sz="2800" dirty="0" smtClean="0"/>
              <a:t>is </a:t>
            </a:r>
            <a:r>
              <a:rPr lang="en-US" altLang="en-US" sz="2800" dirty="0" smtClean="0"/>
              <a:t>a </a:t>
            </a:r>
            <a:r>
              <a:rPr lang="en-US" altLang="en-US" sz="2800" dirty="0"/>
              <a:t>nonlinear linked list in which each node may point to 0, 1, or </a:t>
            </a:r>
            <a:r>
              <a:rPr lang="en-US" altLang="en-US" sz="2800" dirty="0">
                <a:solidFill>
                  <a:srgbClr val="FF0066"/>
                </a:solidFill>
              </a:rPr>
              <a:t>two</a:t>
            </a:r>
            <a:r>
              <a:rPr lang="en-US" altLang="en-US" sz="2800" dirty="0"/>
              <a:t> other </a:t>
            </a:r>
            <a:r>
              <a:rPr lang="en-US" altLang="en-US" sz="2800" dirty="0" smtClean="0"/>
              <a:t>nodes</a:t>
            </a:r>
          </a:p>
          <a:p>
            <a:pPr marL="0" indent="0">
              <a:buNone/>
            </a:pPr>
            <a:endParaRPr lang="en-US" altLang="en-US" sz="2800" dirty="0"/>
          </a:p>
          <a:p>
            <a:r>
              <a:rPr lang="en-US" altLang="en-US" sz="2800" dirty="0"/>
              <a:t>Each node </a:t>
            </a:r>
            <a:r>
              <a:rPr lang="en-US" altLang="en-US" sz="2800" dirty="0" smtClean="0"/>
              <a:t>contains one </a:t>
            </a:r>
            <a:r>
              <a:rPr lang="en-US" altLang="en-US" sz="2800" dirty="0"/>
              <a:t>or </a:t>
            </a:r>
            <a:r>
              <a:rPr lang="en-US" altLang="en-US" sz="2800" dirty="0" smtClean="0"/>
              <a:t>more data </a:t>
            </a:r>
            <a:r>
              <a:rPr lang="en-US" altLang="en-US" sz="2800" dirty="0"/>
              <a:t>fields </a:t>
            </a:r>
            <a:r>
              <a:rPr lang="en-US" altLang="en-US" sz="2800" dirty="0" smtClean="0"/>
              <a:t>and two </a:t>
            </a:r>
            <a:r>
              <a:rPr lang="en-US" altLang="en-US" sz="2800" dirty="0"/>
              <a:t>pointers</a:t>
            </a:r>
          </a:p>
          <a:p>
            <a:endParaRPr lang="en-US" sz="2400" dirty="0"/>
          </a:p>
        </p:txBody>
      </p:sp>
      <p:grpSp>
        <p:nvGrpSpPr>
          <p:cNvPr id="5" name="Group 4"/>
          <p:cNvGrpSpPr>
            <a:grpSpLocks/>
          </p:cNvGrpSpPr>
          <p:nvPr/>
        </p:nvGrpSpPr>
        <p:grpSpPr bwMode="auto">
          <a:xfrm>
            <a:off x="6916890" y="2369446"/>
            <a:ext cx="5344491" cy="3830318"/>
            <a:chOff x="2352" y="1920"/>
            <a:chExt cx="2960" cy="1961"/>
          </a:xfrm>
        </p:grpSpPr>
        <p:sp>
          <p:nvSpPr>
            <p:cNvPr id="6" name="Rectangle 5"/>
            <p:cNvSpPr>
              <a:spLocks noChangeArrowheads="1"/>
            </p:cNvSpPr>
            <p:nvPr/>
          </p:nvSpPr>
          <p:spPr bwMode="auto">
            <a:xfrm>
              <a:off x="3648" y="1920"/>
              <a:ext cx="24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7" name="Rectangle 6"/>
            <p:cNvSpPr>
              <a:spLocks noChangeArrowheads="1"/>
            </p:cNvSpPr>
            <p:nvPr/>
          </p:nvSpPr>
          <p:spPr bwMode="auto">
            <a:xfrm>
              <a:off x="3504" y="2400"/>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3936"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3792" y="2400"/>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368"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4800"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656"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2880" y="283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312"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168" y="283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544"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297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2832"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128" y="326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560"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416" y="326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3792" y="2064"/>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168" y="25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3984" y="2544"/>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2832" y="2976"/>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360"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416" y="2976"/>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4848" y="2976"/>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350" y="330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4848" y="3264"/>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Text Box 29"/>
            <p:cNvSpPr txBox="1">
              <a:spLocks noChangeArrowheads="1"/>
            </p:cNvSpPr>
            <p:nvPr/>
          </p:nvSpPr>
          <p:spPr bwMode="auto">
            <a:xfrm>
              <a:off x="235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2" name="Text Box 30"/>
            <p:cNvSpPr txBox="1">
              <a:spLocks noChangeArrowheads="1"/>
            </p:cNvSpPr>
            <p:nvPr/>
          </p:nvSpPr>
          <p:spPr bwMode="auto">
            <a:xfrm>
              <a:off x="3072"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3" name="Line 31"/>
            <p:cNvSpPr>
              <a:spLocks noChangeShapeType="1"/>
            </p:cNvSpPr>
            <p:nvPr/>
          </p:nvSpPr>
          <p:spPr bwMode="auto">
            <a:xfrm flipH="1">
              <a:off x="2592"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 name="Line 32"/>
            <p:cNvSpPr>
              <a:spLocks noChangeShapeType="1"/>
            </p:cNvSpPr>
            <p:nvPr/>
          </p:nvSpPr>
          <p:spPr bwMode="auto">
            <a:xfrm>
              <a:off x="3072"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5" name="Text Box 33"/>
            <p:cNvSpPr txBox="1">
              <a:spLocks noChangeArrowheads="1"/>
            </p:cNvSpPr>
            <p:nvPr/>
          </p:nvSpPr>
          <p:spPr bwMode="auto">
            <a:xfrm>
              <a:off x="393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6" name="Text Box 34"/>
            <p:cNvSpPr txBox="1">
              <a:spLocks noChangeArrowheads="1"/>
            </p:cNvSpPr>
            <p:nvPr/>
          </p:nvSpPr>
          <p:spPr bwMode="auto">
            <a:xfrm>
              <a:off x="4656" y="364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7" name="Line 35"/>
            <p:cNvSpPr>
              <a:spLocks noChangeShapeType="1"/>
            </p:cNvSpPr>
            <p:nvPr/>
          </p:nvSpPr>
          <p:spPr bwMode="auto">
            <a:xfrm flipH="1">
              <a:off x="4176" y="3408"/>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8" name="Line 36"/>
            <p:cNvSpPr>
              <a:spLocks noChangeShapeType="1"/>
            </p:cNvSpPr>
            <p:nvPr/>
          </p:nvSpPr>
          <p:spPr bwMode="auto">
            <a:xfrm>
              <a:off x="4656" y="3408"/>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39" name="TextBox 38"/>
          <p:cNvSpPr txBox="1"/>
          <p:nvPr/>
        </p:nvSpPr>
        <p:spPr>
          <a:xfrm>
            <a:off x="9113040" y="2023536"/>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107291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43" y="249162"/>
            <a:ext cx="11595529" cy="807226"/>
          </a:xfrm>
        </p:spPr>
        <p:txBody>
          <a:bodyPr>
            <a:noAutofit/>
          </a:bodyPr>
          <a:lstStyle/>
          <a:p>
            <a:pPr algn="ctr"/>
            <a:r>
              <a:rPr lang="en-US" sz="6000" dirty="0" smtClean="0"/>
              <a:t>Binary Tree Terminology</a:t>
            </a:r>
            <a:endParaRPr lang="en-US" sz="6000" dirty="0"/>
          </a:p>
        </p:txBody>
      </p:sp>
      <p:pic>
        <p:nvPicPr>
          <p:cNvPr id="2050" name="Picture 2" descr="Image result for lone cy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904" y="1340363"/>
            <a:ext cx="8458696" cy="5434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0629" y="2727197"/>
            <a:ext cx="3515613" cy="2769989"/>
          </a:xfrm>
          <a:prstGeom prst="rect">
            <a:avLst/>
          </a:prstGeom>
          <a:noFill/>
        </p:spPr>
        <p:txBody>
          <a:bodyPr wrap="square" rtlCol="0">
            <a:spAutoFit/>
          </a:bodyPr>
          <a:lstStyle/>
          <a:p>
            <a:r>
              <a:rPr lang="en-US" dirty="0" smtClean="0"/>
              <a:t>“The</a:t>
            </a:r>
            <a:r>
              <a:rPr lang="en-US" dirty="0"/>
              <a:t> </a:t>
            </a:r>
            <a:r>
              <a:rPr lang="en-US" b="1" dirty="0"/>
              <a:t>Lone Cypress</a:t>
            </a:r>
            <a:r>
              <a:rPr lang="en-US" dirty="0"/>
              <a:t> is a Monterey cypress tree in Pebble Beach, California. Standing on a granite hillside off the 17-Mile Drive, the tree is a Western icon, and has been called one of </a:t>
            </a:r>
            <a:r>
              <a:rPr lang="en-US" b="1" dirty="0"/>
              <a:t>the most photographed trees </a:t>
            </a:r>
            <a:r>
              <a:rPr lang="en-US" dirty="0"/>
              <a:t>in North America</a:t>
            </a:r>
            <a:r>
              <a:rPr lang="en-US" dirty="0" smtClean="0"/>
              <a:t>.”</a:t>
            </a:r>
          </a:p>
          <a:p>
            <a:pPr algn="r"/>
            <a:r>
              <a:rPr lang="en-US" sz="1100" dirty="0">
                <a:hlinkClick r:id="rId4"/>
              </a:rPr>
              <a:t>https://</a:t>
            </a:r>
            <a:r>
              <a:rPr lang="en-US" sz="1100" dirty="0" smtClean="0">
                <a:hlinkClick r:id="rId4"/>
              </a:rPr>
              <a:t>en.wikipedia.org/wiki/Lone_Cypress</a:t>
            </a:r>
            <a:r>
              <a:rPr lang="en-US" sz="1100" dirty="0" smtClean="0"/>
              <a:t> </a:t>
            </a:r>
            <a:endParaRPr lang="en-US" sz="1100" dirty="0"/>
          </a:p>
        </p:txBody>
      </p:sp>
    </p:spTree>
    <p:extLst>
      <p:ext uri="{BB962C8B-B14F-4D97-AF65-F5344CB8AC3E}">
        <p14:creationId xmlns:p14="http://schemas.microsoft.com/office/powerpoint/2010/main" val="3304321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Binary Tree Terminology</a:t>
            </a:r>
            <a:endParaRPr lang="en-US" sz="4400" dirty="0"/>
          </a:p>
        </p:txBody>
      </p:sp>
      <p:sp>
        <p:nvSpPr>
          <p:cNvPr id="3" name="Content Placeholder 2"/>
          <p:cNvSpPr>
            <a:spLocks noGrp="1"/>
          </p:cNvSpPr>
          <p:nvPr>
            <p:ph idx="1"/>
          </p:nvPr>
        </p:nvSpPr>
        <p:spPr>
          <a:xfrm>
            <a:off x="806436" y="2641504"/>
            <a:ext cx="6020545" cy="3416300"/>
          </a:xfrm>
        </p:spPr>
        <p:txBody>
          <a:bodyPr>
            <a:normAutofit/>
          </a:bodyPr>
          <a:lstStyle/>
          <a:p>
            <a:r>
              <a:rPr lang="en-US" sz="3600" b="1" dirty="0" smtClean="0">
                <a:solidFill>
                  <a:srgbClr val="FFFF00"/>
                </a:solidFill>
              </a:rPr>
              <a:t>Tree pointer</a:t>
            </a:r>
            <a:r>
              <a:rPr lang="en-US" sz="2800" dirty="0" smtClean="0"/>
              <a:t>:  like a head pointer for a linked list, it points to the first node in the binary tree</a:t>
            </a:r>
          </a:p>
          <a:p>
            <a:pPr marL="0" indent="0">
              <a:buNone/>
            </a:pPr>
            <a:endParaRPr lang="en-US" sz="2800" dirty="0" smtClean="0"/>
          </a:p>
          <a:p>
            <a:r>
              <a:rPr lang="en-US" sz="3600" b="1" dirty="0" smtClean="0">
                <a:solidFill>
                  <a:srgbClr val="FF0066"/>
                </a:solidFill>
              </a:rPr>
              <a:t>Root node</a:t>
            </a:r>
            <a:r>
              <a:rPr lang="en-US" sz="2800" dirty="0" smtClean="0"/>
              <a:t>:  the node at the top of the tree.</a:t>
            </a:r>
            <a:endParaRPr lang="en-US" sz="2800" dirty="0"/>
          </a:p>
        </p:txBody>
      </p:sp>
      <p:grpSp>
        <p:nvGrpSpPr>
          <p:cNvPr id="5" name="Group 4"/>
          <p:cNvGrpSpPr>
            <a:grpSpLocks/>
          </p:cNvGrpSpPr>
          <p:nvPr/>
        </p:nvGrpSpPr>
        <p:grpSpPr bwMode="auto">
          <a:xfrm>
            <a:off x="3171257" y="2579839"/>
            <a:ext cx="8627181" cy="3921126"/>
            <a:chOff x="72" y="1603"/>
            <a:chExt cx="5480" cy="2470"/>
          </a:xfrm>
        </p:grpSpPr>
        <p:sp>
          <p:nvSpPr>
            <p:cNvPr id="6" name="Rectangle 5"/>
            <p:cNvSpPr>
              <a:spLocks noChangeArrowheads="1"/>
            </p:cNvSpPr>
            <p:nvPr/>
          </p:nvSpPr>
          <p:spPr bwMode="auto">
            <a:xfrm>
              <a:off x="3888" y="2112"/>
              <a:ext cx="240" cy="240"/>
            </a:xfrm>
            <a:prstGeom prst="rect">
              <a:avLst/>
            </a:prstGeom>
            <a:solidFill>
              <a:srgbClr val="FF0066"/>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solidFill>
                  <a:srgbClr val="FF0000"/>
                </a:solidFill>
              </a:endParaRPr>
            </a:p>
          </p:txBody>
        </p:sp>
        <p:sp>
          <p:nvSpPr>
            <p:cNvPr id="7" name="Rectangle 6"/>
            <p:cNvSpPr>
              <a:spLocks noChangeArrowheads="1"/>
            </p:cNvSpPr>
            <p:nvPr/>
          </p:nvSpPr>
          <p:spPr bwMode="auto">
            <a:xfrm>
              <a:off x="3744" y="2592"/>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8" name="Rectangle 7"/>
            <p:cNvSpPr>
              <a:spLocks noChangeArrowheads="1"/>
            </p:cNvSpPr>
            <p:nvPr/>
          </p:nvSpPr>
          <p:spPr bwMode="auto">
            <a:xfrm>
              <a:off x="4176" y="259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9" name="Rectangle 8"/>
            <p:cNvSpPr>
              <a:spLocks noChangeArrowheads="1"/>
            </p:cNvSpPr>
            <p:nvPr/>
          </p:nvSpPr>
          <p:spPr bwMode="auto">
            <a:xfrm>
              <a:off x="4032" y="2592"/>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0" name="Rectangle 9"/>
            <p:cNvSpPr>
              <a:spLocks noChangeArrowheads="1"/>
            </p:cNvSpPr>
            <p:nvPr/>
          </p:nvSpPr>
          <p:spPr bwMode="auto">
            <a:xfrm>
              <a:off x="4608" y="302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1" name="Rectangle 10"/>
            <p:cNvSpPr>
              <a:spLocks noChangeArrowheads="1"/>
            </p:cNvSpPr>
            <p:nvPr/>
          </p:nvSpPr>
          <p:spPr bwMode="auto">
            <a:xfrm>
              <a:off x="5040" y="302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2" name="Rectangle 11"/>
            <p:cNvSpPr>
              <a:spLocks noChangeArrowheads="1"/>
            </p:cNvSpPr>
            <p:nvPr/>
          </p:nvSpPr>
          <p:spPr bwMode="auto">
            <a:xfrm>
              <a:off x="4896" y="302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3" name="Rectangle 12"/>
            <p:cNvSpPr>
              <a:spLocks noChangeArrowheads="1"/>
            </p:cNvSpPr>
            <p:nvPr/>
          </p:nvSpPr>
          <p:spPr bwMode="auto">
            <a:xfrm>
              <a:off x="3120" y="3024"/>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4" name="Rectangle 13"/>
            <p:cNvSpPr>
              <a:spLocks noChangeArrowheads="1"/>
            </p:cNvSpPr>
            <p:nvPr/>
          </p:nvSpPr>
          <p:spPr bwMode="auto">
            <a:xfrm>
              <a:off x="3552" y="302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5" name="Rectangle 14"/>
            <p:cNvSpPr>
              <a:spLocks noChangeArrowheads="1"/>
            </p:cNvSpPr>
            <p:nvPr/>
          </p:nvSpPr>
          <p:spPr bwMode="auto">
            <a:xfrm>
              <a:off x="3408" y="3024"/>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6" name="Rectangle 15"/>
            <p:cNvSpPr>
              <a:spLocks noChangeArrowheads="1"/>
            </p:cNvSpPr>
            <p:nvPr/>
          </p:nvSpPr>
          <p:spPr bwMode="auto">
            <a:xfrm>
              <a:off x="2784" y="345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7" name="Rectangle 16"/>
            <p:cNvSpPr>
              <a:spLocks noChangeArrowheads="1"/>
            </p:cNvSpPr>
            <p:nvPr/>
          </p:nvSpPr>
          <p:spPr bwMode="auto">
            <a:xfrm>
              <a:off x="3216"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8" name="Rectangle 17"/>
            <p:cNvSpPr>
              <a:spLocks noChangeArrowheads="1"/>
            </p:cNvSpPr>
            <p:nvPr/>
          </p:nvSpPr>
          <p:spPr bwMode="auto">
            <a:xfrm>
              <a:off x="3072"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19" name="Rectangle 18"/>
            <p:cNvSpPr>
              <a:spLocks noChangeArrowheads="1"/>
            </p:cNvSpPr>
            <p:nvPr/>
          </p:nvSpPr>
          <p:spPr bwMode="auto">
            <a:xfrm>
              <a:off x="4368" y="3456"/>
              <a:ext cx="576"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0" name="Rectangle 19"/>
            <p:cNvSpPr>
              <a:spLocks noChangeArrowheads="1"/>
            </p:cNvSpPr>
            <p:nvPr/>
          </p:nvSpPr>
          <p:spPr bwMode="auto">
            <a:xfrm>
              <a:off x="4800"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1" name="Rectangle 20"/>
            <p:cNvSpPr>
              <a:spLocks noChangeArrowheads="1"/>
            </p:cNvSpPr>
            <p:nvPr/>
          </p:nvSpPr>
          <p:spPr bwMode="auto">
            <a:xfrm>
              <a:off x="4656" y="3456"/>
              <a:ext cx="14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p>
          </p:txBody>
        </p:sp>
        <p:sp>
          <p:nvSpPr>
            <p:cNvPr id="22" name="Line 20"/>
            <p:cNvSpPr>
              <a:spLocks noChangeShapeType="1"/>
            </p:cNvSpPr>
            <p:nvPr/>
          </p:nvSpPr>
          <p:spPr bwMode="auto">
            <a:xfrm>
              <a:off x="4032" y="2256"/>
              <a:ext cx="0" cy="33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21"/>
            <p:cNvSpPr>
              <a:spLocks noChangeShapeType="1"/>
            </p:cNvSpPr>
            <p:nvPr/>
          </p:nvSpPr>
          <p:spPr bwMode="auto">
            <a:xfrm flipH="1">
              <a:off x="3408" y="2736"/>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22"/>
            <p:cNvSpPr>
              <a:spLocks noChangeShapeType="1"/>
            </p:cNvSpPr>
            <p:nvPr/>
          </p:nvSpPr>
          <p:spPr bwMode="auto">
            <a:xfrm>
              <a:off x="4224" y="2736"/>
              <a:ext cx="67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23"/>
            <p:cNvSpPr>
              <a:spLocks noChangeShapeType="1"/>
            </p:cNvSpPr>
            <p:nvPr/>
          </p:nvSpPr>
          <p:spPr bwMode="auto">
            <a:xfrm flipH="1">
              <a:off x="3072" y="3168"/>
              <a:ext cx="43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24"/>
            <p:cNvSpPr>
              <a:spLocks noChangeShapeType="1"/>
            </p:cNvSpPr>
            <p:nvPr/>
          </p:nvSpPr>
          <p:spPr bwMode="auto">
            <a:xfrm>
              <a:off x="3600" y="3168"/>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25"/>
            <p:cNvSpPr>
              <a:spLocks noChangeShapeType="1"/>
            </p:cNvSpPr>
            <p:nvPr/>
          </p:nvSpPr>
          <p:spPr bwMode="auto">
            <a:xfrm flipH="1">
              <a:off x="4656" y="3168"/>
              <a:ext cx="336"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Line 26"/>
            <p:cNvSpPr>
              <a:spLocks noChangeShapeType="1"/>
            </p:cNvSpPr>
            <p:nvPr/>
          </p:nvSpPr>
          <p:spPr bwMode="auto">
            <a:xfrm>
              <a:off x="5088" y="3168"/>
              <a:ext cx="192"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Text Box 27"/>
            <p:cNvSpPr txBox="1">
              <a:spLocks noChangeArrowheads="1"/>
            </p:cNvSpPr>
            <p:nvPr/>
          </p:nvSpPr>
          <p:spPr bwMode="auto">
            <a:xfrm>
              <a:off x="3590" y="3492"/>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0" name="Text Box 28"/>
            <p:cNvSpPr txBox="1">
              <a:spLocks noChangeArrowheads="1"/>
            </p:cNvSpPr>
            <p:nvPr/>
          </p:nvSpPr>
          <p:spPr bwMode="auto">
            <a:xfrm>
              <a:off x="5088" y="3456"/>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1" name="Line 29"/>
            <p:cNvSpPr>
              <a:spLocks noChangeShapeType="1"/>
            </p:cNvSpPr>
            <p:nvPr/>
          </p:nvSpPr>
          <p:spPr bwMode="auto">
            <a:xfrm flipV="1">
              <a:off x="267" y="1603"/>
              <a:ext cx="2805" cy="162"/>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 name="Line 30"/>
            <p:cNvSpPr>
              <a:spLocks noChangeShapeType="1"/>
            </p:cNvSpPr>
            <p:nvPr/>
          </p:nvSpPr>
          <p:spPr bwMode="auto">
            <a:xfrm flipV="1">
              <a:off x="72" y="2256"/>
              <a:ext cx="3768" cy="912"/>
            </a:xfrm>
            <a:prstGeom prst="line">
              <a:avLst/>
            </a:prstGeom>
            <a:noFill/>
            <a:ln w="25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 name="Text Box 31"/>
            <p:cNvSpPr txBox="1">
              <a:spLocks noChangeArrowheads="1"/>
            </p:cNvSpPr>
            <p:nvPr/>
          </p:nvSpPr>
          <p:spPr bwMode="auto">
            <a:xfrm>
              <a:off x="2592" y="384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4" name="Text Box 32"/>
            <p:cNvSpPr txBox="1">
              <a:spLocks noChangeArrowheads="1"/>
            </p:cNvSpPr>
            <p:nvPr/>
          </p:nvSpPr>
          <p:spPr bwMode="auto">
            <a:xfrm>
              <a:off x="3312" y="384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5" name="Line 33"/>
            <p:cNvSpPr>
              <a:spLocks noChangeShapeType="1"/>
            </p:cNvSpPr>
            <p:nvPr/>
          </p:nvSpPr>
          <p:spPr bwMode="auto">
            <a:xfrm flipH="1">
              <a:off x="2832" y="3600"/>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6" name="Line 34"/>
            <p:cNvSpPr>
              <a:spLocks noChangeShapeType="1"/>
            </p:cNvSpPr>
            <p:nvPr/>
          </p:nvSpPr>
          <p:spPr bwMode="auto">
            <a:xfrm>
              <a:off x="3312" y="3600"/>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Text Box 35"/>
            <p:cNvSpPr txBox="1">
              <a:spLocks noChangeArrowheads="1"/>
            </p:cNvSpPr>
            <p:nvPr/>
          </p:nvSpPr>
          <p:spPr bwMode="auto">
            <a:xfrm>
              <a:off x="4128" y="384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8" name="Text Box 36"/>
            <p:cNvSpPr txBox="1">
              <a:spLocks noChangeArrowheads="1"/>
            </p:cNvSpPr>
            <p:nvPr/>
          </p:nvSpPr>
          <p:spPr bwMode="auto">
            <a:xfrm>
              <a:off x="4848" y="3840"/>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sz="1800">
                  <a:latin typeface="Courier New" panose="02070309020205020404" pitchFamily="49" charset="0"/>
                </a:rPr>
                <a:t>null</a:t>
              </a:r>
            </a:p>
          </p:txBody>
        </p:sp>
        <p:sp>
          <p:nvSpPr>
            <p:cNvPr id="39" name="Line 37"/>
            <p:cNvSpPr>
              <a:spLocks noChangeShapeType="1"/>
            </p:cNvSpPr>
            <p:nvPr/>
          </p:nvSpPr>
          <p:spPr bwMode="auto">
            <a:xfrm flipH="1">
              <a:off x="4368" y="3600"/>
              <a:ext cx="336"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Line 38"/>
            <p:cNvSpPr>
              <a:spLocks noChangeShapeType="1"/>
            </p:cNvSpPr>
            <p:nvPr/>
          </p:nvSpPr>
          <p:spPr bwMode="auto">
            <a:xfrm>
              <a:off x="4848" y="3600"/>
              <a:ext cx="240" cy="19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41" name="Rectangle 40"/>
          <p:cNvSpPr>
            <a:spLocks noChangeArrowheads="1"/>
          </p:cNvSpPr>
          <p:nvPr/>
        </p:nvSpPr>
        <p:spPr bwMode="auto">
          <a:xfrm>
            <a:off x="7908867" y="2579839"/>
            <a:ext cx="381000" cy="381000"/>
          </a:xfrm>
          <a:prstGeom prst="rect">
            <a:avLst/>
          </a:prstGeom>
          <a:solidFill>
            <a:srgbClr val="FFFF00"/>
          </a:solidFill>
          <a:ln w="9525">
            <a:solidFill>
              <a:schemeClr val="tx1"/>
            </a:solidFill>
            <a:miter lim="800000"/>
            <a:headEnd/>
            <a:tailEnd/>
          </a:ln>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endParaRPr lang="en-US" altLang="en-US" sz="1800">
              <a:solidFill>
                <a:srgbClr val="FF0000"/>
              </a:solidFill>
            </a:endParaRPr>
          </a:p>
        </p:txBody>
      </p:sp>
      <p:sp>
        <p:nvSpPr>
          <p:cNvPr id="42" name="TextBox 41"/>
          <p:cNvSpPr txBox="1"/>
          <p:nvPr/>
        </p:nvSpPr>
        <p:spPr>
          <a:xfrm>
            <a:off x="7946967" y="2137609"/>
            <a:ext cx="190500" cy="830997"/>
          </a:xfrm>
          <a:prstGeom prst="rect">
            <a:avLst/>
          </a:prstGeom>
          <a:noFill/>
        </p:spPr>
        <p:txBody>
          <a:bodyPr wrap="square" rtlCol="0">
            <a:spAutoFit/>
          </a:bodyPr>
          <a:lstStyle/>
          <a:p>
            <a:r>
              <a:rPr lang="en-US" sz="4800" dirty="0" smtClean="0"/>
              <a:t>.</a:t>
            </a:r>
            <a:endParaRPr lang="en-US" dirty="0"/>
          </a:p>
        </p:txBody>
      </p:sp>
      <p:cxnSp>
        <p:nvCxnSpPr>
          <p:cNvPr id="44" name="Straight Arrow Connector 43"/>
          <p:cNvCxnSpPr/>
          <p:nvPr/>
        </p:nvCxnSpPr>
        <p:spPr>
          <a:xfrm>
            <a:off x="8137467" y="2726161"/>
            <a:ext cx="1160592" cy="8520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089841" y="3020649"/>
            <a:ext cx="1067747" cy="369332"/>
          </a:xfrm>
          <a:prstGeom prst="rect">
            <a:avLst/>
          </a:prstGeom>
          <a:noFill/>
        </p:spPr>
        <p:txBody>
          <a:bodyPr wrap="square" rtlCol="0">
            <a:spAutoFit/>
          </a:bodyPr>
          <a:lstStyle/>
          <a:p>
            <a:r>
              <a:rPr lang="en-US" dirty="0" smtClean="0"/>
              <a:t>ROOT</a:t>
            </a:r>
            <a:endParaRPr lang="en-US" dirty="0"/>
          </a:p>
        </p:txBody>
      </p:sp>
    </p:spTree>
    <p:extLst>
      <p:ext uri="{BB962C8B-B14F-4D97-AF65-F5344CB8AC3E}">
        <p14:creationId xmlns:p14="http://schemas.microsoft.com/office/powerpoint/2010/main" val="3907600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1567</TotalTime>
  <Words>1766</Words>
  <Application>Microsoft Office PowerPoint</Application>
  <PresentationFormat>Widescreen</PresentationFormat>
  <Paragraphs>503</Paragraphs>
  <Slides>52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Courier New</vt:lpstr>
      <vt:lpstr>Times</vt:lpstr>
      <vt:lpstr>Times New Roman</vt:lpstr>
      <vt:lpstr>ヒラギノ角ゴ Pro W3</vt:lpstr>
      <vt:lpstr>Celestial</vt:lpstr>
      <vt:lpstr>trees</vt:lpstr>
      <vt:lpstr>CONCEPT OF TREE ABSTRACT DATA TYPE</vt:lpstr>
      <vt:lpstr>Tree ADT</vt:lpstr>
      <vt:lpstr>TREE DATA STRUCTURES</vt:lpstr>
      <vt:lpstr>BINARY TREES </vt:lpstr>
      <vt:lpstr>Linked List vs. Binary Tree</vt:lpstr>
      <vt:lpstr>Linked List vs. Binary Tree</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Tree terminology</vt:lpstr>
      <vt:lpstr>Binary search trees</vt:lpstr>
      <vt:lpstr>Binary Search Trees</vt:lpstr>
      <vt:lpstr>BST Searching</vt:lpstr>
      <vt:lpstr>Searching in a Binary SEARCH Tree</vt:lpstr>
      <vt:lpstr>Searching in a Binary search Tree</vt:lpstr>
      <vt:lpstr>How many algorithm loop iterations?</vt:lpstr>
      <vt:lpstr>BST operations</vt:lpstr>
      <vt:lpstr>Binary Search Tree Operations</vt:lpstr>
      <vt:lpstr>Binary Search Tree Node</vt:lpstr>
      <vt:lpstr>Creating a New Node</vt:lpstr>
      <vt:lpstr>Inserting a New Node in a bst</vt:lpstr>
      <vt:lpstr>Inserting a New Node (23) in a bst</vt:lpstr>
      <vt:lpstr>Example of Insert Function (nonrecursive)</vt:lpstr>
      <vt:lpstr>Example of Insert Function (recursive)</vt:lpstr>
      <vt:lpstr>Efficiency of insertion in BST – Big O Notation</vt:lpstr>
      <vt:lpstr>Traversing a Binary Tree</vt:lpstr>
      <vt:lpstr>Traversing a Binary Tree</vt:lpstr>
      <vt:lpstr>Example of Traversal</vt:lpstr>
      <vt:lpstr>Searching in a Binary Tree</vt:lpstr>
      <vt:lpstr>Example of Searching</vt:lpstr>
      <vt:lpstr>efficiency – Big O Notation</vt:lpstr>
      <vt:lpstr>Deleting a Node from a Binary Tree – Leaf Node</vt:lpstr>
      <vt:lpstr>Deleting a Node from a Binary Tree – One Child</vt:lpstr>
      <vt:lpstr>Deleting a Node from a Binary Tree – One Child</vt:lpstr>
      <vt:lpstr>Deleting a Node from a Binary Tree – Two Children</vt:lpstr>
      <vt:lpstr>Deleting a Node from a Binary Tree – Two Children</vt:lpstr>
      <vt:lpstr>Example of Delete/Remove</vt:lpstr>
      <vt:lpstr>Efficiency of DELETION in BST – Big O Notation</vt:lpstr>
      <vt:lpstr>Example of creature objects in  binary search tree</vt:lpstr>
      <vt:lpstr>Template for Binary Search Trees</vt:lpstr>
      <vt:lpstr>Example of BST Templates</vt:lpstr>
      <vt:lpstr>Example of String BST</vt:lpstr>
      <vt:lpstr>BST Visualization</vt:lpstr>
    </vt:vector>
  </TitlesOfParts>
  <Company>Tennessee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dc:title>
  <dc:creator>Crockett, April</dc:creator>
  <cp:lastModifiedBy>Crockett, April</cp:lastModifiedBy>
  <cp:revision>62</cp:revision>
  <dcterms:created xsi:type="dcterms:W3CDTF">2018-03-22T22:11:43Z</dcterms:created>
  <dcterms:modified xsi:type="dcterms:W3CDTF">2019-10-21T13:35:31Z</dcterms:modified>
</cp:coreProperties>
</file>